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4"/>
  </p:notesMasterIdLst>
  <p:handoutMasterIdLst>
    <p:handoutMasterId r:id="rId25"/>
  </p:handoutMasterIdLst>
  <p:sldIdLst>
    <p:sldId id="268" r:id="rId3"/>
    <p:sldId id="287" r:id="rId4"/>
    <p:sldId id="288" r:id="rId5"/>
    <p:sldId id="289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3" r:id="rId18"/>
    <p:sldId id="302" r:id="rId19"/>
    <p:sldId id="305" r:id="rId20"/>
    <p:sldId id="304" r:id="rId21"/>
    <p:sldId id="306" r:id="rId22"/>
    <p:sldId id="261" r:id="rId23"/>
  </p:sldIdLst>
  <p:sldSz cx="12192000" cy="6858000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8FBC"/>
    <a:srgbClr val="35342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499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8" d="100"/>
          <a:sy n="108" d="100"/>
        </p:scale>
        <p:origin x="18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653C40F-3BE2-4B7B-A1A0-220BA8E710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F1A88-A5C9-4858-991F-87320EC08A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3B71D-6FC8-4244-AA0C-A67D506379A8}" type="datetimeFigureOut">
              <a:rPr lang="fr-BE" smtClean="0"/>
              <a:t>12-11-19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717463-E1B3-49D8-841A-2FA0745621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BF49DD-7632-4743-9A02-F00056D6D4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C0ED0-02BA-42F1-92FB-097CCDE1B35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15608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884D4-D0AB-413E-A914-A7DAF4E20F0C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A5FF6-B418-400F-B70A-DA0BA27E1A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8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6D047-A353-4D03-87C1-809F543B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704" y="1858700"/>
            <a:ext cx="8907694" cy="1325563"/>
          </a:xfrm>
        </p:spPr>
        <p:txBody>
          <a:bodyPr>
            <a:normAutofit/>
          </a:bodyPr>
          <a:lstStyle>
            <a:lvl1pPr algn="ctr">
              <a:defRPr sz="5400" b="1">
                <a:latin typeface="+mn-lt"/>
              </a:defRPr>
            </a:lvl1pPr>
          </a:lstStyle>
          <a:p>
            <a:endParaRPr lang="fr-BE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3740534-74F4-451D-8D77-064DC3AC8511}"/>
              </a:ext>
            </a:extLst>
          </p:cNvPr>
          <p:cNvSpPr txBox="1">
            <a:spLocks/>
          </p:cNvSpPr>
          <p:nvPr userDrawn="1"/>
        </p:nvSpPr>
        <p:spPr>
          <a:xfrm>
            <a:off x="1787704" y="3199083"/>
            <a:ext cx="8907694" cy="2636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>
              <a:latin typeface="+mn-lt"/>
            </a:endParaRPr>
          </a:p>
          <a:p>
            <a:endParaRPr lang="fr-BE" sz="4800" dirty="0">
              <a:latin typeface="+mn-lt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CC863F3-F10C-4313-A214-275C525D19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87525" y="3338513"/>
            <a:ext cx="8907873" cy="2846387"/>
          </a:xfrm>
        </p:spPr>
        <p:txBody>
          <a:bodyPr>
            <a:normAutofit/>
          </a:bodyPr>
          <a:lstStyle>
            <a:lvl1pPr marL="0" indent="0" algn="ctr">
              <a:buNone/>
              <a:defRPr sz="4000"/>
            </a:lvl1pPr>
          </a:lstStyle>
          <a:p>
            <a:pPr lvl="0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60495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0873E7-FF98-4FB7-97D2-8613FF4255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520575"/>
            <a:ext cx="3932237" cy="536824"/>
          </a:xfrm>
        </p:spPr>
        <p:txBody>
          <a:bodyPr anchor="b"/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56FFA29-5847-453D-B16A-F19CD1350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20575"/>
            <a:ext cx="6172200" cy="4340475"/>
          </a:xfrm>
        </p:spPr>
        <p:txBody>
          <a:bodyPr/>
          <a:lstStyle>
            <a:lvl1pPr marL="0" indent="0">
              <a:buNone/>
              <a:defRPr sz="3200">
                <a:latin typeface="+mn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62BF5B-805E-4F78-8B4D-9B5CF6CFD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5FB34F-0D64-42B2-8DF4-7FE235E48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0DD71C-2F3E-4175-8969-8F091AEC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4E7506-D45B-4CD9-9C83-C42B64CA5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937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51B7E5-CC8E-48A2-AB3E-9637CD85D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7BC1D72-3F42-4C06-A61F-93E5EF3CE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E6E833-B8B5-46EE-99FD-0329A885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E84735-5B31-4B2E-BD03-610B03564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EB6D0D-A9D1-44F3-A3F6-414E6EA69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860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31959AF-6BD7-4C1D-B3F9-A19B47AFDE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00027"/>
            <a:ext cx="26289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E872331-7BD2-4B8A-B754-6E6165ED0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500027"/>
            <a:ext cx="77343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18F18A-B521-4B5A-893D-64616DA97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7EE7DA-5715-47A5-A4D8-4ABFE85F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C66941-9E9D-412C-AC7C-7CECA2133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450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6D047-A353-4D03-87C1-809F543B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704" y="1858700"/>
            <a:ext cx="8907694" cy="1325563"/>
          </a:xfrm>
        </p:spPr>
        <p:txBody>
          <a:bodyPr>
            <a:normAutofit/>
          </a:bodyPr>
          <a:lstStyle>
            <a:lvl1pPr algn="ctr">
              <a:defRPr sz="54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824766-0929-4DDF-B5EF-7EBAD5E40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9722DE-ECDF-4BD7-86E3-101ADDF9F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96E6FF-C73D-4526-AFFE-9F0897C8E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3740534-74F4-451D-8D77-064DC3AC8511}"/>
              </a:ext>
            </a:extLst>
          </p:cNvPr>
          <p:cNvSpPr txBox="1">
            <a:spLocks/>
          </p:cNvSpPr>
          <p:nvPr userDrawn="1"/>
        </p:nvSpPr>
        <p:spPr>
          <a:xfrm>
            <a:off x="1787704" y="3199083"/>
            <a:ext cx="8907694" cy="2636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latin typeface="+mn-lt"/>
              </a:rPr>
              <a:t>Click to edit Master title style</a:t>
            </a:r>
          </a:p>
          <a:p>
            <a:endParaRPr lang="en-US" sz="4400" dirty="0">
              <a:latin typeface="+mn-lt"/>
            </a:endParaRPr>
          </a:p>
          <a:p>
            <a:endParaRPr lang="fr-BE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0247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BF5D7F-AAC5-4C4E-B0B0-60304CED6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323" y="308833"/>
            <a:ext cx="7317995" cy="1325563"/>
          </a:xfrm>
        </p:spPr>
        <p:txBody>
          <a:bodyPr/>
          <a:lstStyle>
            <a:lvl1pPr algn="ctr">
              <a:defRPr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638373-D14D-450A-849B-6BD7DD2320E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630930"/>
            <a:ext cx="10515600" cy="4691954"/>
          </a:xfrm>
        </p:spPr>
        <p:txBody>
          <a:bodyPr/>
          <a:lstStyle>
            <a:lvl1pPr>
              <a:lnSpc>
                <a:spcPct val="150000"/>
              </a:lnSpc>
              <a:defRPr sz="4000">
                <a:latin typeface="+mn-lt"/>
              </a:defRPr>
            </a:lvl1pPr>
            <a:lvl2pPr>
              <a:lnSpc>
                <a:spcPct val="150000"/>
              </a:lnSpc>
              <a:defRPr sz="3600">
                <a:latin typeface="+mn-lt"/>
              </a:defRPr>
            </a:lvl2pPr>
            <a:lvl3pPr>
              <a:lnSpc>
                <a:spcPct val="150000"/>
              </a:lnSpc>
              <a:defRPr sz="3200">
                <a:latin typeface="+mn-lt"/>
              </a:defRPr>
            </a:lvl3pPr>
            <a:lvl4pPr>
              <a:lnSpc>
                <a:spcPct val="150000"/>
              </a:lnSpc>
              <a:defRPr sz="2800">
                <a:latin typeface="+mn-lt"/>
              </a:defRPr>
            </a:lvl4pPr>
            <a:lvl5pPr>
              <a:lnSpc>
                <a:spcPct val="150000"/>
              </a:lnSpc>
              <a:defRPr sz="2800">
                <a:latin typeface="+mn-lt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295595-9454-4CA6-8B6E-5BCC910A2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CACACC-22BB-4C90-8457-882FC274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F2EE4E-D616-48B7-983B-EF6900FA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238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C2C33-81FA-4E3C-BA0A-1851A567B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272" y="1500028"/>
            <a:ext cx="10900881" cy="98632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9712CF5-5685-49E1-85C3-4975F7BFB9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272" y="2486348"/>
            <a:ext cx="10900881" cy="3626776"/>
          </a:xfrm>
        </p:spPr>
        <p:txBody>
          <a:bodyPr>
            <a:normAutofit/>
          </a:bodyPr>
          <a:lstStyle>
            <a:lvl1pPr marL="457200" indent="-457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2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09DE22-AD77-469E-AC57-E979D870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33333A-87ED-4C95-B3F1-884E6C3B0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2EE241-917E-436B-BE82-84FBD19D2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0208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62BA36-2795-4D03-8710-7859914A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582221"/>
            <a:ext cx="10521950" cy="1047964"/>
          </a:xfrm>
        </p:spPr>
        <p:txBody>
          <a:bodyPr anchor="b"/>
          <a:lstStyle>
            <a:lvl1pPr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2123E8-19D3-444D-9F93-B45E6E25FB5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2630184"/>
            <a:ext cx="10515600" cy="328480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3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EF58A9-B318-41E5-AE81-99E41038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CE491A-4678-4627-89BA-574C6A91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64D54F-7AD1-410D-88E4-97C38A784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411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911267-5754-4860-B538-C9894366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AC87F3-1EAF-4EF4-A6E6-B9F5B7C3A1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054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600">
                <a:latin typeface="+mn-lt"/>
              </a:defRPr>
            </a:lvl1pPr>
            <a:lvl2pPr>
              <a:lnSpc>
                <a:spcPct val="100000"/>
              </a:lnSpc>
              <a:defRPr sz="3200">
                <a:latin typeface="+mn-lt"/>
              </a:defRPr>
            </a:lvl2pPr>
            <a:lvl3pPr>
              <a:lnSpc>
                <a:spcPct val="100000"/>
              </a:lnSpc>
              <a:defRPr sz="2800">
                <a:latin typeface="+mn-lt"/>
              </a:defRPr>
            </a:lvl3pPr>
            <a:lvl4pPr>
              <a:lnSpc>
                <a:spcPct val="100000"/>
              </a:lnSpc>
              <a:defRPr sz="2400">
                <a:latin typeface="+mn-lt"/>
              </a:defRPr>
            </a:lvl4pPr>
            <a:lvl5pPr>
              <a:lnSpc>
                <a:spcPct val="100000"/>
              </a:lnSpc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A4093C2-D967-49B2-A762-5BF255A58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C811B0-2A83-4FBA-80BA-AEFB8C7CC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6D2C1D3-CD4A-471F-B5AA-29FB6D26D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BF65F2-4E83-43E5-8D17-E8D9D1CFF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584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0AE88D-6F19-492C-8FF8-C614D1D1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9" y="104775"/>
            <a:ext cx="7058347" cy="132556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B20587-5589-46E5-AFDE-DA85FD028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EA90D4B-9BE6-4686-8305-FC5EA1727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0AEF2BC-AC8E-43DF-969C-02051D7E3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3398" y="1681163"/>
            <a:ext cx="5231990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1890A27-6A2E-46C4-8682-ECE3F61280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203881A-53F0-45FD-9580-F54B59240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686B07-8A04-4B81-A64A-2EA95CD4C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3B36A7-E0F6-4484-94D0-730A28F9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686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95A797-630B-4DAD-B399-DA9091D08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F1AEA3B-C4E9-46BE-8C98-5EFA4CBD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45D512-8E28-416E-9714-85831145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5856FF-0C01-4C8C-B6D5-9EC7BC02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18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5C2C33-81FA-4E3C-BA0A-1851A567B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272" y="1500028"/>
            <a:ext cx="10900881" cy="98632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9712CF5-5685-49E1-85C3-4975F7BFB9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272" y="2486348"/>
            <a:ext cx="10900881" cy="3626776"/>
          </a:xfrm>
        </p:spPr>
        <p:txBody>
          <a:bodyPr>
            <a:normAutofit/>
          </a:bodyPr>
          <a:lstStyle>
            <a:lvl1pPr marL="457200" indent="-457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2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09DE22-AD77-469E-AC57-E979D870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33333A-87ED-4C95-B3F1-884E6C3B0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2EE241-917E-436B-BE82-84FBD19D2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3594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57B964-BFF8-4997-A02B-36B3CACB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A994773-FFB7-495C-8D99-B6D5F9B3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993559-AA36-46F1-A939-A33CEFE4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877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9DDAE-F0F8-406D-B14C-9723306439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428108"/>
            <a:ext cx="3932237" cy="629292"/>
          </a:xfrm>
        </p:spPr>
        <p:txBody>
          <a:bodyPr anchor="b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0924DA-2DF1-40E8-8258-AFF611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28108"/>
            <a:ext cx="6172200" cy="4432942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7FF2C64-A9E0-4923-9CAF-D6A843B47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5D507-F8BF-4C1B-8CC0-1D232A46D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1208F8F-745E-44B5-AD99-CCE3D157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AB5156-0B0E-407C-8928-014EF140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122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0873E7-FF98-4FB7-97D2-8613FF4255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520575"/>
            <a:ext cx="3932237" cy="536824"/>
          </a:xfrm>
        </p:spPr>
        <p:txBody>
          <a:bodyPr anchor="b"/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56FFA29-5847-453D-B16A-F19CD1350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20575"/>
            <a:ext cx="6172200" cy="4340475"/>
          </a:xfrm>
        </p:spPr>
        <p:txBody>
          <a:bodyPr/>
          <a:lstStyle>
            <a:lvl1pPr marL="0" indent="0">
              <a:buNone/>
              <a:defRPr sz="3200">
                <a:latin typeface="+mn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62BF5B-805E-4F78-8B4D-9B5CF6CFD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5FB34F-0D64-42B2-8DF4-7FE235E48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0DD71C-2F3E-4175-8969-8F091AEC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4E7506-D45B-4CD9-9C83-C42B64CA5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6071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51B7E5-CC8E-48A2-AB3E-9637CD85D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7BC1D72-3F42-4C06-A61F-93E5EF3CE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E6E833-B8B5-46EE-99FD-0329A885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E84735-5B31-4B2E-BD03-610B03564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EB6D0D-A9D1-44F3-A3F6-414E6EA69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18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31959AF-6BD7-4C1D-B3F9-A19B47AFDE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00027"/>
            <a:ext cx="26289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E872331-7BD2-4B8A-B754-6E6165ED0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500027"/>
            <a:ext cx="77343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18F18A-B521-4B5A-893D-64616DA97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7EE7DA-5715-47A5-A4D8-4ABFE85F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C66941-9E9D-412C-AC7C-7CECA2133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57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BF5D7F-AAC5-4C4E-B0B0-60304CED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638373-D14D-450A-849B-6BD7DD232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50000"/>
              </a:lnSpc>
              <a:defRPr sz="4000">
                <a:latin typeface="+mn-lt"/>
              </a:defRPr>
            </a:lvl1pPr>
            <a:lvl2pPr>
              <a:lnSpc>
                <a:spcPct val="150000"/>
              </a:lnSpc>
              <a:defRPr sz="3600">
                <a:latin typeface="+mn-lt"/>
              </a:defRPr>
            </a:lvl2pPr>
            <a:lvl3pPr>
              <a:lnSpc>
                <a:spcPct val="150000"/>
              </a:lnSpc>
              <a:defRPr sz="3200">
                <a:latin typeface="+mn-lt"/>
              </a:defRPr>
            </a:lvl3pPr>
            <a:lvl4pPr>
              <a:lnSpc>
                <a:spcPct val="150000"/>
              </a:lnSpc>
              <a:defRPr sz="2800">
                <a:latin typeface="+mn-lt"/>
              </a:defRPr>
            </a:lvl4pPr>
            <a:lvl5pPr>
              <a:lnSpc>
                <a:spcPct val="150000"/>
              </a:lnSpc>
              <a:defRPr sz="28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295595-9454-4CA6-8B6E-5BCC910A2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CACACC-22BB-4C90-8457-882FC274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F2EE4E-D616-48B7-983B-EF6900FA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379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62BA36-2795-4D03-8710-7859914A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582221"/>
            <a:ext cx="10521950" cy="1047964"/>
          </a:xfrm>
        </p:spPr>
        <p:txBody>
          <a:bodyPr anchor="b"/>
          <a:lstStyle>
            <a:lvl1pPr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2123E8-19D3-444D-9F93-B45E6E25F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630184"/>
            <a:ext cx="10515600" cy="328480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EF58A9-B318-41E5-AE81-99E41038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CE491A-4678-4627-89BA-574C6A91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137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911267-5754-4860-B538-C9894366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AC87F3-1EAF-4EF4-A6E6-B9F5B7C3A1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054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600">
                <a:latin typeface="+mn-lt"/>
              </a:defRPr>
            </a:lvl1pPr>
            <a:lvl2pPr>
              <a:lnSpc>
                <a:spcPct val="100000"/>
              </a:lnSpc>
              <a:defRPr sz="3200">
                <a:latin typeface="+mn-lt"/>
              </a:defRPr>
            </a:lvl2pPr>
            <a:lvl3pPr>
              <a:lnSpc>
                <a:spcPct val="100000"/>
              </a:lnSpc>
              <a:defRPr sz="2800">
                <a:latin typeface="+mn-lt"/>
              </a:defRPr>
            </a:lvl3pPr>
            <a:lvl4pPr>
              <a:lnSpc>
                <a:spcPct val="100000"/>
              </a:lnSpc>
              <a:defRPr sz="2400">
                <a:latin typeface="+mn-lt"/>
              </a:defRPr>
            </a:lvl4pPr>
            <a:lvl5pPr>
              <a:lnSpc>
                <a:spcPct val="100000"/>
              </a:lnSpc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A4093C2-D967-49B2-A762-5BF255A58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C811B0-2A83-4FBA-80BA-AEFB8C7CC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6D2C1D3-CD4A-471F-B5AA-29FB6D26D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7BF65F2-4E83-43E5-8D17-E8D9D1CFF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965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0AE88D-6F19-492C-8FF8-C614D1D1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9" y="104775"/>
            <a:ext cx="7058347" cy="132556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B20587-5589-46E5-AFDE-DA85FD028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EA90D4B-9BE6-4686-8305-FC5EA1727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0AEF2BC-AC8E-43DF-969C-02051D7E3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3398" y="1681163"/>
            <a:ext cx="5231990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1890A27-6A2E-46C4-8682-ECE3F61280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203881A-53F0-45FD-9580-F54B59240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686B07-8A04-4B81-A64A-2EA95CD4C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3B36A7-E0F6-4484-94D0-730A28F9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13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95A797-630B-4DAD-B399-DA9091D08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F1AEA3B-C4E9-46BE-8C98-5EFA4CBD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45D512-8E28-416E-9714-85831145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5856FF-0C01-4C8C-B6D5-9EC7BC02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89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57B964-BFF8-4997-A02B-36B3CACB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A994773-FFB7-495C-8D99-B6D5F9B3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993559-AA36-46F1-A939-A33CEFE4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56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9DDAE-F0F8-406D-B14C-9723306439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428108"/>
            <a:ext cx="3932237" cy="629292"/>
          </a:xfrm>
        </p:spPr>
        <p:txBody>
          <a:bodyPr anchor="b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0924DA-2DF1-40E8-8258-AFF611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28108"/>
            <a:ext cx="6172200" cy="4432942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7FF2C64-A9E0-4923-9CAF-D6A843B47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5D507-F8BF-4C1B-8CC0-1D232A46D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1208F8F-745E-44B5-AD99-CCE3D157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AB5156-0B0E-407C-8928-014EF140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24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41C6372-E43F-4184-BC67-AD78FA283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4866"/>
            <a:ext cx="10515599" cy="859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0A26A3-4A32-4063-B33B-16F5E48E4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66418"/>
            <a:ext cx="10515600" cy="4691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A00781-4A7F-48F1-AE76-E30A2DEB6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A5211F-C8E7-4283-A842-F78079169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918EC9-8C19-4DFC-A724-4E0261E93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99849" y="58624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8" name="Image 4">
            <a:extLst>
              <a:ext uri="{FF2B5EF4-FFF2-40B4-BE49-F238E27FC236}">
                <a16:creationId xmlns:a16="http://schemas.microsoft.com/office/drawing/2014/main" id="{E4B21C15-330C-43C7-B3EE-C53A0401F1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3"/>
          <a:stretch/>
        </p:blipFill>
        <p:spPr>
          <a:xfrm>
            <a:off x="10088384" y="0"/>
            <a:ext cx="2103616" cy="144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F714A7A-8C2D-4368-B64E-B471D55E160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80000" cy="1440637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89CE6EA7-8DBD-4D34-AB24-CE9C986EBA3A}"/>
              </a:ext>
            </a:extLst>
          </p:cNvPr>
          <p:cNvGrpSpPr/>
          <p:nvPr userDrawn="1"/>
        </p:nvGrpSpPr>
        <p:grpSpPr>
          <a:xfrm>
            <a:off x="6632780" y="6356350"/>
            <a:ext cx="5420995" cy="454025"/>
            <a:chOff x="146649" y="94890"/>
            <a:chExt cx="5421031" cy="454649"/>
          </a:xfrm>
        </p:grpSpPr>
        <p:sp>
          <p:nvSpPr>
            <p:cNvPr id="15" name="ZoneTexte 8">
              <a:extLst>
                <a:ext uri="{FF2B5EF4-FFF2-40B4-BE49-F238E27FC236}">
                  <a16:creationId xmlns:a16="http://schemas.microsoft.com/office/drawing/2014/main" id="{4427D8FE-E39B-4627-AD12-2EB10CD22E77}"/>
                </a:ext>
              </a:extLst>
            </p:cNvPr>
            <p:cNvSpPr txBox="1"/>
            <p:nvPr userDrawn="1"/>
          </p:nvSpPr>
          <p:spPr>
            <a:xfrm>
              <a:off x="146649" y="172349"/>
              <a:ext cx="4876800" cy="377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 kern="1200">
                  <a:solidFill>
                    <a:srgbClr val="3E8FBC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action AI-NURECC initiative has received funding from the European Union </a:t>
              </a:r>
              <a:endParaRPr lang="fr-FR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1466DC41-55B6-410D-9419-719ABA47BD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675" y="94890"/>
              <a:ext cx="558005" cy="371835"/>
            </a:xfrm>
            <a:prstGeom prst="rect">
              <a:avLst/>
            </a:prstGeom>
          </p:spPr>
        </p:pic>
      </p:grpSp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451DFF38-A99E-41FD-AB1D-461650D14DD8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38000"/>
            <a:ext cx="1281290" cy="720000"/>
          </a:xfrm>
          <a:prstGeom prst="rect">
            <a:avLst/>
          </a:prstGeom>
        </p:spPr>
      </p:pic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6B21B687-B228-4CA0-BFB2-858080E213E4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113" y="0"/>
            <a:ext cx="2631775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778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41C6372-E43F-4184-BC67-AD78FA283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323" y="128821"/>
            <a:ext cx="73179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0A26A3-4A32-4063-B33B-16F5E48E4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49396"/>
            <a:ext cx="10515600" cy="4691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A00781-4A7F-48F1-AE76-E30A2DEB6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5394B-3B53-4662-AC64-CA528B3DAD84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A5211F-C8E7-4283-A842-F78079169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918EC9-8C19-4DFC-A724-4E0261E93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8" name="Image 4">
            <a:extLst>
              <a:ext uri="{FF2B5EF4-FFF2-40B4-BE49-F238E27FC236}">
                <a16:creationId xmlns:a16="http://schemas.microsoft.com/office/drawing/2014/main" id="{E4B21C15-330C-43C7-B3EE-C53A0401F1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3"/>
          <a:stretch/>
        </p:blipFill>
        <p:spPr>
          <a:xfrm>
            <a:off x="10130318" y="49758"/>
            <a:ext cx="2071575" cy="14180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482BD2F-CE40-4DBD-85CA-D451CBE8FF5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42"/>
            <a:ext cx="2880000" cy="1440637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30C02C55-DFB8-4047-BA30-6455C613AAF1}"/>
              </a:ext>
            </a:extLst>
          </p:cNvPr>
          <p:cNvGrpSpPr/>
          <p:nvPr userDrawn="1"/>
        </p:nvGrpSpPr>
        <p:grpSpPr>
          <a:xfrm>
            <a:off x="6669877" y="6403975"/>
            <a:ext cx="5420995" cy="454025"/>
            <a:chOff x="146649" y="94890"/>
            <a:chExt cx="5421031" cy="454649"/>
          </a:xfrm>
        </p:grpSpPr>
        <p:sp>
          <p:nvSpPr>
            <p:cNvPr id="13" name="ZoneTexte 8">
              <a:extLst>
                <a:ext uri="{FF2B5EF4-FFF2-40B4-BE49-F238E27FC236}">
                  <a16:creationId xmlns:a16="http://schemas.microsoft.com/office/drawing/2014/main" id="{4427D8FE-E39B-4627-AD12-2EB10CD22E77}"/>
                </a:ext>
              </a:extLst>
            </p:cNvPr>
            <p:cNvSpPr txBox="1"/>
            <p:nvPr userDrawn="1"/>
          </p:nvSpPr>
          <p:spPr>
            <a:xfrm>
              <a:off x="146649" y="172349"/>
              <a:ext cx="4876800" cy="377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 kern="1200">
                  <a:solidFill>
                    <a:srgbClr val="3E8FBC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action AI-NURECC initiative has received funding from the European Union </a:t>
              </a:r>
              <a:endParaRPr lang="fr-FR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1466DC41-55B6-410D-9419-719ABA47BD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675" y="94890"/>
              <a:ext cx="558005" cy="3718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303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508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125" indent="-3397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701800" indent="-330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147888" indent="-3190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ec.europa.eu/digital-agenda/en/about-startup-europe" TargetMode="External"/><Relationship Id="rId3" Type="http://schemas.openxmlformats.org/officeDocument/2006/relationships/hyperlink" Target="https://ec.europa.eu/info/funding-tenders/opportunities/portal/screen/home" TargetMode="External"/><Relationship Id="rId7" Type="http://schemas.openxmlformats.org/officeDocument/2006/relationships/hyperlink" Target="http://ec.europa.eu/programmes/horizon2020/" TargetMode="External"/><Relationship Id="rId2" Type="http://schemas.openxmlformats.org/officeDocument/2006/relationships/hyperlink" Target="https://ec.europa.eu/programmes/creative-europe/cross-sector/guarantee-facility_en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vertigo.starts.eu/" TargetMode="External"/><Relationship Id="rId5" Type="http://schemas.openxmlformats.org/officeDocument/2006/relationships/hyperlink" Target="https://www.starts.eu/" TargetMode="External"/><Relationship Id="rId10" Type="http://schemas.openxmlformats.org/officeDocument/2006/relationships/hyperlink" Target="http://www.erasmus-entrepreneurs.eu/" TargetMode="External"/><Relationship Id="rId4" Type="http://schemas.openxmlformats.org/officeDocument/2006/relationships/hyperlink" Target="http://www.access2finance.eu/" TargetMode="External"/><Relationship Id="rId9" Type="http://schemas.openxmlformats.org/officeDocument/2006/relationships/hyperlink" Target="https://creativelenses.eu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-a.gr/" TargetMode="External"/><Relationship Id="rId2" Type="http://schemas.openxmlformats.org/officeDocument/2006/relationships/hyperlink" Target="mailto:projects@e-a.gr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pde.gov.gr/" TargetMode="External"/><Relationship Id="rId4" Type="http://schemas.openxmlformats.org/officeDocument/2006/relationships/hyperlink" Target="mailto:ktzam@ilia.pde.gov.gr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cpmr.org/policy-work/cohesion/ai-nurecc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613A4-903B-4530-863F-91A860FE4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446" y="1604677"/>
            <a:ext cx="8907694" cy="229617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3E8FBC"/>
                </a:solidFill>
              </a:rPr>
              <a:t>SEMINAR on the role played by Multi-level and </a:t>
            </a:r>
            <a:br>
              <a:rPr lang="en-US" sz="3200" dirty="0">
                <a:solidFill>
                  <a:srgbClr val="3E8FBC"/>
                </a:solidFill>
              </a:rPr>
            </a:br>
            <a:r>
              <a:rPr lang="en-US" sz="3200" dirty="0">
                <a:solidFill>
                  <a:srgbClr val="3E8FBC"/>
                </a:solidFill>
              </a:rPr>
              <a:t>Multi-factor Governance in the EU policies</a:t>
            </a:r>
            <a:br>
              <a:rPr lang="en-US" sz="3200" dirty="0">
                <a:solidFill>
                  <a:srgbClr val="3E8FBC"/>
                </a:solidFill>
              </a:rPr>
            </a:br>
            <a:br>
              <a:rPr lang="en-US" sz="3200" dirty="0">
                <a:solidFill>
                  <a:srgbClr val="3E8FBC"/>
                </a:solidFill>
              </a:rPr>
            </a:br>
            <a:r>
              <a:rPr lang="en-US" sz="3200" u="sng" dirty="0">
                <a:solidFill>
                  <a:srgbClr val="3E8FBC"/>
                </a:solidFill>
              </a:rPr>
              <a:t>“</a:t>
            </a:r>
            <a:r>
              <a:rPr lang="it-IT" sz="3200" u="sng" dirty="0">
                <a:solidFill>
                  <a:srgbClr val="3E8FBC"/>
                </a:solidFill>
              </a:rPr>
              <a:t>Adriatic – Ionian Cultural &amp; Creative Industry Innovation Quest (AI-CCI-IQ)</a:t>
            </a:r>
            <a:r>
              <a:rPr lang="en-US" sz="3200" u="sng" dirty="0">
                <a:solidFill>
                  <a:srgbClr val="3E8FBC"/>
                </a:solidFill>
              </a:rPr>
              <a:t>”</a:t>
            </a:r>
            <a:endParaRPr lang="fr-BE" sz="3200" dirty="0">
              <a:solidFill>
                <a:srgbClr val="3E8FBC"/>
              </a:solidFill>
            </a:endParaRP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995C4421-0257-4145-B4AE-5C5936586B21}"/>
              </a:ext>
            </a:extLst>
          </p:cNvPr>
          <p:cNvSpPr/>
          <p:nvPr/>
        </p:nvSpPr>
        <p:spPr>
          <a:xfrm>
            <a:off x="3048000" y="557203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3E8FBC"/>
                </a:solidFill>
              </a:rPr>
              <a:t>4 November 2019 </a:t>
            </a:r>
            <a:br>
              <a:rPr lang="en-US" dirty="0">
                <a:solidFill>
                  <a:srgbClr val="3E8FBC"/>
                </a:solidFill>
              </a:rPr>
            </a:br>
            <a:r>
              <a:rPr lang="en-US" dirty="0">
                <a:solidFill>
                  <a:srgbClr val="3E8FBC"/>
                </a:solidFill>
              </a:rPr>
              <a:t>Sala “E. Fermi” Library of the University of Molise </a:t>
            </a:r>
          </a:p>
          <a:p>
            <a:pPr algn="ctr"/>
            <a:r>
              <a:rPr lang="en-US" dirty="0" err="1">
                <a:solidFill>
                  <a:srgbClr val="3E8FBC"/>
                </a:solidFill>
              </a:rPr>
              <a:t>Viale</a:t>
            </a:r>
            <a:r>
              <a:rPr lang="en-US" dirty="0">
                <a:solidFill>
                  <a:srgbClr val="3E8FBC"/>
                </a:solidFill>
              </a:rPr>
              <a:t> Manzoni 86100 Campobasso (IT)</a:t>
            </a:r>
            <a:br>
              <a:rPr lang="fr-BE" dirty="0">
                <a:solidFill>
                  <a:srgbClr val="3E8FBC"/>
                </a:solidFill>
              </a:rPr>
            </a:br>
            <a:endParaRPr lang="el-GR" dirty="0"/>
          </a:p>
        </p:txBody>
      </p:sp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A4D81F3A-5A37-4AF5-9DD5-9BF145E3665C}"/>
              </a:ext>
            </a:extLst>
          </p:cNvPr>
          <p:cNvSpPr/>
          <p:nvPr/>
        </p:nvSpPr>
        <p:spPr>
          <a:xfrm>
            <a:off x="1642153" y="4132747"/>
            <a:ext cx="89076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3E8FBC"/>
                </a:solidFill>
              </a:rPr>
              <a:t>Dr Konstantinos GIOTOPOULOS</a:t>
            </a:r>
          </a:p>
          <a:p>
            <a:pPr algn="ctr"/>
            <a:r>
              <a:rPr lang="en-GB" sz="2000" dirty="0">
                <a:solidFill>
                  <a:srgbClr val="3E8FBC"/>
                </a:solidFill>
              </a:rPr>
              <a:t>EU Projects Department, Achaia Chamber's Development Entity (Greece), Member of the Forum of the Adriatic and Ionian Chambers of Commerce </a:t>
            </a:r>
            <a:endParaRPr lang="el-GR" sz="2000" dirty="0">
              <a:solidFill>
                <a:srgbClr val="3E8F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70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443803"/>
          </a:xfrm>
        </p:spPr>
        <p:txBody>
          <a:bodyPr>
            <a:normAutofit fontScale="90000"/>
          </a:bodyPr>
          <a:lstStyle/>
          <a:p>
            <a:r>
              <a:rPr lang="en-US" dirty="0"/>
              <a:t>Main Challenges of AI-CCI-IQ (2)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45341"/>
            <a:ext cx="10515600" cy="4652683"/>
          </a:xfrm>
        </p:spPr>
        <p:txBody>
          <a:bodyPr>
            <a:normAutofit lnSpcReduction="1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dirty="0"/>
              <a:t>Establish permanent links with other thematic areas of Smart Specialisation Platform Cross-fertilise CCI with other economic sectors such as tourism and typical local products.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dirty="0"/>
              <a:t>Integrate new ICTs </a:t>
            </a:r>
            <a:r>
              <a:rPr lang="en-US" sz="2800" dirty="0"/>
              <a:t>such as big data, cloud computing, the Internet of Things to CCI.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dirty="0"/>
              <a:t>Setting-up adequate common strategies, plans and tools related to conservation and protection of cultural resources;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dirty="0"/>
              <a:t>Developing and practical implementation of common strategies, plans and tools related to accessibility, attractiveness, promotion and valorization of tangible and intangible cultural heritage and sustainable tourism;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28475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443803"/>
          </a:xfrm>
        </p:spPr>
        <p:txBody>
          <a:bodyPr>
            <a:normAutofit fontScale="90000"/>
          </a:bodyPr>
          <a:lstStyle/>
          <a:p>
            <a:r>
              <a:rPr lang="en-US" dirty="0"/>
              <a:t>Main Challenges of AI-CCI-IQ (3)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259105"/>
            <a:ext cx="10515600" cy="3801035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3200" dirty="0"/>
              <a:t>Development of synergies between enterprises, research </a:t>
            </a:r>
            <a:r>
              <a:rPr lang="en-US" sz="3200" dirty="0" err="1"/>
              <a:t>centres</a:t>
            </a:r>
            <a:r>
              <a:rPr lang="en-US" sz="3200" dirty="0"/>
              <a:t> and the higher education sector;</a:t>
            </a:r>
            <a:endParaRPr lang="el-GR" sz="32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3200" dirty="0"/>
              <a:t>implementation of small investments and training activities;</a:t>
            </a:r>
            <a:endParaRPr lang="el-GR" sz="32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3200" dirty="0"/>
              <a:t>enhancing the ability of SMEs and social enterprises to use the results research and innovation conveyed in creative industries and qualified new jobs.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3626870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443803"/>
          </a:xfrm>
        </p:spPr>
        <p:txBody>
          <a:bodyPr>
            <a:normAutofit fontScale="90000"/>
          </a:bodyPr>
          <a:lstStyle/>
          <a:p>
            <a:r>
              <a:rPr lang="en-US" dirty="0"/>
              <a:t>Supporting Actors of AI-CCI-IQ (1)</a:t>
            </a:r>
            <a:endParaRPr lang="el-GR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5B697706-2F9A-495D-B2F4-504423DB9B19}"/>
              </a:ext>
            </a:extLst>
          </p:cNvPr>
          <p:cNvSpPr/>
          <p:nvPr/>
        </p:nvSpPr>
        <p:spPr>
          <a:xfrm>
            <a:off x="277906" y="2162545"/>
            <a:ext cx="6096000" cy="36972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GB" sz="2800" b="1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Region of Western Greece</a:t>
            </a:r>
            <a:endParaRPr lang="el-GR" sz="2800" b="1" dirty="0">
              <a:solidFill>
                <a:srgbClr val="2F5496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Government (Region, Regional Development Fund and Municipalities)</a:t>
            </a:r>
            <a:endParaRPr lang="el-GR" sz="2400" dirty="0">
              <a:solidFill>
                <a:schemeClr val="tx1">
                  <a:tint val="75000"/>
                </a:schemeClr>
              </a:solidFill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Industry (</a:t>
            </a:r>
            <a:r>
              <a:rPr lang="en-US" sz="2400" dirty="0">
                <a:solidFill>
                  <a:schemeClr val="tx1">
                    <a:tint val="75000"/>
                  </a:schemeClr>
                </a:solidFill>
              </a:rPr>
              <a:t>3 </a:t>
            </a: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Chambers</a:t>
            </a:r>
            <a:r>
              <a:rPr lang="en-US" sz="2400" dirty="0">
                <a:solidFill>
                  <a:schemeClr val="tx1">
                    <a:tint val="75000"/>
                  </a:schemeClr>
                </a:solidFill>
              </a:rPr>
              <a:t> – Achaia, </a:t>
            </a:r>
            <a:r>
              <a:rPr lang="en-GB" sz="2400" dirty="0" err="1">
                <a:solidFill>
                  <a:schemeClr val="tx1">
                    <a:tint val="75000"/>
                  </a:schemeClr>
                </a:solidFill>
              </a:rPr>
              <a:t>Aetoloakarnania</a:t>
            </a:r>
            <a:r>
              <a:rPr lang="en-US" sz="2400" dirty="0">
                <a:solidFill>
                  <a:schemeClr val="tx1">
                    <a:tint val="75000"/>
                  </a:schemeClr>
                </a:solidFill>
              </a:rPr>
              <a:t> and </a:t>
            </a:r>
            <a:r>
              <a:rPr lang="en-US" sz="2400" dirty="0" err="1">
                <a:solidFill>
                  <a:schemeClr val="tx1">
                    <a:tint val="75000"/>
                  </a:schemeClr>
                </a:solidFill>
              </a:rPr>
              <a:t>Ileia</a:t>
            </a: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, CCIs, Clusters, etc.)</a:t>
            </a:r>
            <a:endParaRPr lang="el-GR" sz="2400" dirty="0">
              <a:solidFill>
                <a:schemeClr val="tx1">
                  <a:tint val="75000"/>
                </a:schemeClr>
              </a:solidFill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Academia and Research Institutes</a:t>
            </a:r>
            <a:endParaRPr lang="el-GR" sz="2400" dirty="0">
              <a:solidFill>
                <a:schemeClr val="tx1">
                  <a:tint val="75000"/>
                </a:schemeClr>
              </a:solidFill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Civil Society (Social Enterprises, </a:t>
            </a:r>
            <a:r>
              <a:rPr lang="en-US" sz="2400" dirty="0">
                <a:solidFill>
                  <a:schemeClr val="tx1">
                    <a:tint val="75000"/>
                  </a:schemeClr>
                </a:solidFill>
              </a:rPr>
              <a:t>Associations,</a:t>
            </a: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 NGOs, etc.)</a:t>
            </a:r>
            <a:endParaRPr lang="el-GR" sz="24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4B499EC-1AB1-4827-9B37-0D379CF37FA0}"/>
              </a:ext>
            </a:extLst>
          </p:cNvPr>
          <p:cNvSpPr/>
          <p:nvPr/>
        </p:nvSpPr>
        <p:spPr>
          <a:xfrm>
            <a:off x="6831106" y="2162545"/>
            <a:ext cx="5271247" cy="3697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GB" sz="2800" b="1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Slovenia</a:t>
            </a:r>
            <a:endParaRPr lang="el-GR" sz="2800" b="1" dirty="0">
              <a:solidFill>
                <a:srgbClr val="2F5496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Government (Slovenian Ministry of Economic Development and Technology; Slovenian Ministry for Culture; SRIP)</a:t>
            </a:r>
            <a:endParaRPr lang="el-GR" sz="2400" dirty="0">
              <a:solidFill>
                <a:schemeClr val="tx1">
                  <a:tint val="75000"/>
                </a:schemeClr>
              </a:solidFill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Industry (2 Chambers- Chamber of Commerce and Industry of Slovenia, Chamber of Commerce and Industry of </a:t>
            </a:r>
            <a:r>
              <a:rPr lang="en-GB" sz="2400" dirty="0" err="1">
                <a:solidFill>
                  <a:schemeClr val="tx1">
                    <a:tint val="75000"/>
                  </a:schemeClr>
                </a:solidFill>
              </a:rPr>
              <a:t>Primorska</a:t>
            </a:r>
            <a:r>
              <a:rPr lang="en-GB" sz="2400" dirty="0">
                <a:solidFill>
                  <a:schemeClr val="tx1">
                    <a:tint val="75000"/>
                  </a:schemeClr>
                </a:solidFill>
              </a:rPr>
              <a:t>)</a:t>
            </a:r>
            <a:endParaRPr lang="el-GR" sz="24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156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443803"/>
          </a:xfrm>
        </p:spPr>
        <p:txBody>
          <a:bodyPr>
            <a:normAutofit fontScale="90000"/>
          </a:bodyPr>
          <a:lstStyle/>
          <a:p>
            <a:r>
              <a:rPr lang="en-US" dirty="0"/>
              <a:t>Supporting Actors of AI-CCI-IQ (2)</a:t>
            </a:r>
            <a:endParaRPr lang="el-GR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5B697706-2F9A-495D-B2F4-504423DB9B19}"/>
              </a:ext>
            </a:extLst>
          </p:cNvPr>
          <p:cNvSpPr/>
          <p:nvPr/>
        </p:nvSpPr>
        <p:spPr>
          <a:xfrm>
            <a:off x="259977" y="1842032"/>
            <a:ext cx="6320118" cy="440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GB" sz="2400" b="1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Albania</a:t>
            </a:r>
            <a:endParaRPr lang="el-GR" sz="2400" b="1" dirty="0">
              <a:solidFill>
                <a:srgbClr val="2F5496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Government: Ministry of Culture, Ministry of Tourism and Environment, National Agency for Tourism, Ministry of State for Enterprises, Tirana Municipality, Shkodra Municipality.</a:t>
            </a:r>
            <a:endParaRPr lang="el-GR" sz="2000" dirty="0">
              <a:solidFill>
                <a:schemeClr val="tx1">
                  <a:tint val="75000"/>
                </a:schemeClr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Industry: (CCIT, UCCIAL, Confindustria)</a:t>
            </a:r>
            <a:endParaRPr lang="el-GR" sz="2000" dirty="0">
              <a:solidFill>
                <a:schemeClr val="tx1">
                  <a:tint val="75000"/>
                </a:schemeClr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Academia: (Tirana University, Faculty of Economy, Durres University Faculty of Economy, </a:t>
            </a:r>
            <a:r>
              <a:rPr lang="en-US" sz="2000" dirty="0" err="1">
                <a:solidFill>
                  <a:schemeClr val="tx1">
                    <a:tint val="75000"/>
                  </a:schemeClr>
                </a:solidFill>
              </a:rPr>
              <a:t>Vlora</a:t>
            </a: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 University Faculty of Economy, </a:t>
            </a:r>
            <a:r>
              <a:rPr lang="en-US" sz="2000" dirty="0" err="1">
                <a:solidFill>
                  <a:schemeClr val="tx1">
                    <a:tint val="75000"/>
                  </a:schemeClr>
                </a:solidFill>
              </a:rPr>
              <a:t>Mesdheu</a:t>
            </a: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 Center)</a:t>
            </a:r>
            <a:endParaRPr lang="el-GR" sz="2000" dirty="0">
              <a:solidFill>
                <a:schemeClr val="tx1">
                  <a:tint val="75000"/>
                </a:schemeClr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Civil society: (Professional Business and Handicraft Women of Albania, Albanian Tourism Association, Albanian Handicraft Association), </a:t>
            </a:r>
            <a:endParaRPr lang="el-GR" sz="20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4B499EC-1AB1-4827-9B37-0D379CF37FA0}"/>
              </a:ext>
            </a:extLst>
          </p:cNvPr>
          <p:cNvSpPr/>
          <p:nvPr/>
        </p:nvSpPr>
        <p:spPr>
          <a:xfrm>
            <a:off x="6813177" y="1842032"/>
            <a:ext cx="5271247" cy="3818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Republic of Srpska region, </a:t>
            </a:r>
            <a:r>
              <a:rPr lang="en-US" sz="2400" b="1" dirty="0" err="1">
                <a:solidFill>
                  <a:srgbClr val="2F5496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BiH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Government: Regional government, Municipalities, Regional Funds</a:t>
            </a:r>
            <a:endParaRPr lang="el-GR" sz="2000" dirty="0">
              <a:solidFill>
                <a:schemeClr val="tx1">
                  <a:tint val="75000"/>
                </a:schemeClr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Industry: Chamber of Commerce and Industry Republic of Srpska, Regional Chambers, CCIs, Clusters etc.</a:t>
            </a:r>
            <a:endParaRPr lang="el-GR" sz="2000" dirty="0">
              <a:solidFill>
                <a:schemeClr val="tx1">
                  <a:tint val="75000"/>
                </a:schemeClr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Academia: University of Banja Luka, University of East Sarajevo</a:t>
            </a:r>
            <a:endParaRPr lang="el-GR" sz="2000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Civil Society: Associations, Social enterprises, NGO sector etc.</a:t>
            </a:r>
            <a:endParaRPr lang="el-GR" sz="20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29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443803"/>
          </a:xfrm>
        </p:spPr>
        <p:txBody>
          <a:bodyPr>
            <a:normAutofit fontScale="90000"/>
          </a:bodyPr>
          <a:lstStyle/>
          <a:p>
            <a:r>
              <a:rPr lang="en-US" dirty="0"/>
              <a:t>Implementation Plan of AI-CCI-IQ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9622" y="2026024"/>
            <a:ext cx="11716871" cy="4455458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dirty="0"/>
              <a:t>Specification of detailed action plan per country aligned to the Partnership objectives - </a:t>
            </a:r>
            <a:r>
              <a:rPr lang="en-US" sz="2800" dirty="0" err="1"/>
              <a:t>Valorisation</a:t>
            </a:r>
            <a:r>
              <a:rPr lang="en-US" sz="2800" dirty="0"/>
              <a:t> of running initiatives</a:t>
            </a:r>
            <a:endParaRPr lang="el-GR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dirty="0"/>
              <a:t>Action plan according to the 3 Phases for Platform implementation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Phase 1 – Mapping of competences and matching of business opportunities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Phase 2 – Industry cooperation and design of projects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Phase 3 – Business Plan and Funding mix 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dirty="0"/>
              <a:t>Schedule of management and monitoring mechanism 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Partnership Meetings (1 per Leading Partner)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Dissemination and consensus building activities plan at each country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Periodic evaluation every six months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96024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246579"/>
          </a:xfrm>
        </p:spPr>
        <p:txBody>
          <a:bodyPr>
            <a:normAutofit fontScale="90000"/>
          </a:bodyPr>
          <a:lstStyle/>
          <a:p>
            <a:r>
              <a:rPr lang="en-US" dirty="0"/>
              <a:t>Pilot Actions of AI-CCI-IQ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9622" y="1981198"/>
            <a:ext cx="11716871" cy="4195484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dirty="0"/>
              <a:t>Thematic Axis: Entrepreneurship related to a cultural route (SME’s development, innovation at tourism/cultural SME’s </a:t>
            </a:r>
            <a:r>
              <a:rPr lang="en-US" sz="2800" dirty="0" err="1"/>
              <a:t>etc</a:t>
            </a:r>
            <a:r>
              <a:rPr lang="en-US" sz="2800" dirty="0"/>
              <a:t>)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E" sz="2400" dirty="0"/>
              <a:t>Following the decision from the Council of Europe</a:t>
            </a:r>
            <a:r>
              <a:rPr lang="en-US" sz="2400" dirty="0"/>
              <a:t>: </a:t>
            </a:r>
            <a:r>
              <a:rPr lang="en-IE" sz="2400" dirty="0"/>
              <a:t>routes </a:t>
            </a:r>
            <a:r>
              <a:rPr lang="en-US" sz="2400" dirty="0"/>
              <a:t>4</a:t>
            </a:r>
            <a:r>
              <a:rPr lang="en-IE" sz="2400" dirty="0"/>
              <a:t>U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dirty="0"/>
              <a:t>For Adriatic-Ionian the following two Thematic Routes have been selected by the </a:t>
            </a:r>
            <a:r>
              <a:rPr lang="en-IE" sz="2800" dirty="0"/>
              <a:t>Thematic Steering Group</a:t>
            </a:r>
            <a:r>
              <a:rPr lang="en-US" sz="2800" dirty="0"/>
              <a:t> 4: “</a:t>
            </a:r>
            <a:r>
              <a:rPr lang="en-IE" sz="2800" dirty="0"/>
              <a:t>Sustainable Tourism</a:t>
            </a:r>
            <a:r>
              <a:rPr lang="en-US" sz="2800" dirty="0"/>
              <a:t>”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Thematic Route 1 – TR1: “</a:t>
            </a:r>
            <a:r>
              <a:rPr lang="en-IE" sz="2400" dirty="0"/>
              <a:t>Olive Trees route</a:t>
            </a:r>
            <a:r>
              <a:rPr lang="en-US" sz="2400" dirty="0"/>
              <a:t>”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Thematic Route 2 – TR2: “</a:t>
            </a:r>
            <a:r>
              <a:rPr lang="en-IE" sz="2400" dirty="0"/>
              <a:t>Roman Emperors Route</a:t>
            </a:r>
            <a:r>
              <a:rPr lang="en-US" sz="2400" dirty="0"/>
              <a:t>”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l-GR" dirty="0"/>
          </a:p>
          <a:p>
            <a:pPr lvl="0" algn="ctr"/>
            <a:r>
              <a:rPr lang="en-US" sz="2800" u="sng" dirty="0"/>
              <a:t>Each partner will select one of the above Thematic Routes and build a detailed implementation plan</a:t>
            </a:r>
            <a:endParaRPr lang="el-GR" dirty="0"/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531444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443803"/>
          </a:xfrm>
        </p:spPr>
        <p:txBody>
          <a:bodyPr>
            <a:normAutofit fontScale="90000"/>
          </a:bodyPr>
          <a:lstStyle/>
          <a:p>
            <a:r>
              <a:rPr lang="en-GB" dirty="0"/>
              <a:t>Potential Funding Sources </a:t>
            </a:r>
            <a:r>
              <a:rPr lang="en-US" dirty="0"/>
              <a:t>of AI-CCI-IQ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1891554"/>
            <a:ext cx="11152094" cy="4876800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u="sng" dirty="0">
                <a:hlinkClick r:id="rId2"/>
              </a:rPr>
              <a:t>The Cultural and Creative Sector Guarantee Facility</a:t>
            </a:r>
            <a:r>
              <a:rPr lang="en-US" b="1" dirty="0"/>
              <a:t>  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u="sng" dirty="0">
                <a:hlinkClick r:id="rId3"/>
              </a:rPr>
              <a:t>EU Funding Portal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u="sng" dirty="0">
                <a:hlinkClick r:id="rId4"/>
              </a:rPr>
              <a:t>An overview of different EU financing sources</a:t>
            </a:r>
            <a:r>
              <a:rPr lang="en-US" b="1" dirty="0"/>
              <a:t>  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u="sng" dirty="0">
                <a:hlinkClick r:id="rId5"/>
              </a:rPr>
              <a:t>The STARTS initiative</a:t>
            </a:r>
            <a:r>
              <a:rPr lang="en-US" b="1" dirty="0"/>
              <a:t> (Innovation at the nexus of Science, Technology, and the ARTS and the </a:t>
            </a:r>
            <a:r>
              <a:rPr lang="en-US" b="1" u="sng" dirty="0">
                <a:hlinkClick r:id="rId6"/>
              </a:rPr>
              <a:t>STARTS Residency </a:t>
            </a:r>
            <a:r>
              <a:rPr lang="en-US" b="1" u="sng" dirty="0" err="1">
                <a:hlinkClick r:id="rId6"/>
              </a:rPr>
              <a:t>programme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u="sng" dirty="0">
                <a:hlinkClick r:id="rId7"/>
              </a:rPr>
              <a:t>Horizon 2020 (research and innovation) </a:t>
            </a:r>
            <a:r>
              <a:rPr lang="en-US" b="1" u="sng" dirty="0" err="1">
                <a:hlinkClick r:id="rId7"/>
              </a:rPr>
              <a:t>programmes</a:t>
            </a:r>
            <a:r>
              <a:rPr lang="en-US" b="1" dirty="0"/>
              <a:t> "</a:t>
            </a:r>
            <a:r>
              <a:rPr lang="en-US" b="1" dirty="0" err="1"/>
              <a:t>Eurostars</a:t>
            </a:r>
            <a:r>
              <a:rPr lang="en-US" b="1" dirty="0"/>
              <a:t>", "</a:t>
            </a:r>
            <a:r>
              <a:rPr lang="en-US" b="1" dirty="0" err="1"/>
              <a:t>Fiware</a:t>
            </a:r>
            <a:r>
              <a:rPr lang="en-US" b="1" dirty="0"/>
              <a:t> Accelerator </a:t>
            </a:r>
            <a:r>
              <a:rPr lang="en-US" b="1" dirty="0" err="1"/>
              <a:t>Programme</a:t>
            </a:r>
            <a:r>
              <a:rPr lang="en-US" b="1" dirty="0"/>
              <a:t>   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u="sng" dirty="0">
                <a:hlinkClick r:id="rId8"/>
              </a:rPr>
              <a:t>EU Support for digital Start-ups</a:t>
            </a:r>
            <a:r>
              <a:rPr lang="en-US" b="1" dirty="0"/>
              <a:t>  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u="sng" dirty="0">
                <a:hlinkClick r:id="rId9"/>
              </a:rPr>
              <a:t>"Creative Lenses: Business Models for Culture"</a:t>
            </a:r>
            <a:r>
              <a:rPr lang="en-US" b="1" dirty="0"/>
              <a:t> (2015-2019) funded under the Creative Europe </a:t>
            </a:r>
            <a:r>
              <a:rPr lang="en-US" b="1" dirty="0" err="1"/>
              <a:t>Programme</a:t>
            </a:r>
            <a:r>
              <a:rPr lang="en-US" b="1" dirty="0"/>
              <a:t>  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b="1" u="sng" dirty="0">
                <a:hlinkClick r:id="rId10"/>
              </a:rPr>
              <a:t>Erasmus for Young Entrepreneurs</a:t>
            </a:r>
            <a:r>
              <a:rPr lang="en-US" b="1" dirty="0"/>
              <a:t> is also accessible for CCIs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29916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443803"/>
          </a:xfrm>
        </p:spPr>
        <p:txBody>
          <a:bodyPr>
            <a:normAutofit fontScale="90000"/>
          </a:bodyPr>
          <a:lstStyle/>
          <a:p>
            <a:r>
              <a:rPr lang="en-US" dirty="0"/>
              <a:t>Expected Outcomes of AI-CCI-IQ (1)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1891554"/>
            <a:ext cx="11152094" cy="4876800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3200" dirty="0"/>
              <a:t>Develop the CCRE mapping, joint strategy and future activities;</a:t>
            </a:r>
            <a:endParaRPr lang="el-GR" sz="32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3200" dirty="0"/>
              <a:t>Ensure an efficient communication and coordination support system that allows the exchange of information, experiences and project development;</a:t>
            </a:r>
            <a:endParaRPr lang="el-GR" sz="32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3200" dirty="0"/>
              <a:t>Promote the regional actors of the European CCIs value chain and facilitate their participation in joint projects;</a:t>
            </a:r>
            <a:endParaRPr lang="el-GR" sz="32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3200" dirty="0"/>
              <a:t>Develop and share a common vision on “CCI Experience Economy-based model”, including a set of best practices, experiences and knowledge.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2387475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443803"/>
          </a:xfrm>
        </p:spPr>
        <p:txBody>
          <a:bodyPr>
            <a:normAutofit fontScale="90000"/>
          </a:bodyPr>
          <a:lstStyle/>
          <a:p>
            <a:r>
              <a:rPr lang="en-US" dirty="0"/>
              <a:t>Expected Outcomes of AI-CCI-IQ (2)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6847" y="1981200"/>
            <a:ext cx="11483788" cy="4876800"/>
          </a:xfrm>
        </p:spPr>
        <p:txBody>
          <a:bodyPr>
            <a:no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en-GB" sz="3700" dirty="0"/>
              <a:t>to develop researches that deepen the knowledge of the cultural heritage;</a:t>
            </a:r>
            <a:endParaRPr lang="el-GR" sz="3700" dirty="0"/>
          </a:p>
          <a:p>
            <a:pPr marL="685800" indent="-685800">
              <a:buFont typeface="Wingdings" panose="05000000000000000000" pitchFamily="2" charset="2"/>
              <a:buChar char="§"/>
            </a:pPr>
            <a:r>
              <a:rPr lang="en-GB" sz="3700" dirty="0"/>
              <a:t>to foster the artistic and social dimension of a tangible and intangible heritage that allow to improve communication and cultural cooperation;</a:t>
            </a:r>
            <a:endParaRPr lang="el-GR" sz="3700" dirty="0"/>
          </a:p>
          <a:p>
            <a:pPr marL="685800" indent="-685800">
              <a:buFont typeface="Wingdings" panose="05000000000000000000" pitchFamily="2" charset="2"/>
              <a:buChar char="§"/>
            </a:pPr>
            <a:r>
              <a:rPr lang="en-GB" sz="3700" dirty="0"/>
              <a:t>to spread the historical knowledge from the scientific and academic field;</a:t>
            </a:r>
            <a:endParaRPr lang="el-GR" sz="3700" dirty="0"/>
          </a:p>
        </p:txBody>
      </p:sp>
    </p:spTree>
    <p:extLst>
      <p:ext uri="{BB962C8B-B14F-4D97-AF65-F5344CB8AC3E}">
        <p14:creationId xmlns:p14="http://schemas.microsoft.com/office/powerpoint/2010/main" val="458898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1"/>
            <a:ext cx="11152094" cy="443803"/>
          </a:xfrm>
        </p:spPr>
        <p:txBody>
          <a:bodyPr>
            <a:normAutofit fontScale="90000"/>
          </a:bodyPr>
          <a:lstStyle/>
          <a:p>
            <a:r>
              <a:rPr lang="en-US" dirty="0"/>
              <a:t>Expected Outcomes of AI-CCI-IQ (3)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6847" y="1981200"/>
            <a:ext cx="11483788" cy="4876800"/>
          </a:xfrm>
        </p:spPr>
        <p:txBody>
          <a:bodyPr>
            <a:normAutofit fontScale="92500" lnSpcReduction="10000"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en-GB" sz="4000" dirty="0"/>
              <a:t>to use IT technologies to find out the necessary information to encourage the integration between cultural heritage and tourism; </a:t>
            </a:r>
            <a:endParaRPr lang="el-GR" sz="4000" dirty="0"/>
          </a:p>
          <a:p>
            <a:pPr marL="685800" indent="-685800">
              <a:buFont typeface="Wingdings" panose="05000000000000000000" pitchFamily="2" charset="2"/>
              <a:buChar char="§"/>
            </a:pPr>
            <a:r>
              <a:rPr lang="en-GB" sz="4000" dirty="0"/>
              <a:t>to promote professional formation of the people directly or indirectly involved in touristic sector;</a:t>
            </a:r>
            <a:endParaRPr lang="el-GR" sz="4000" dirty="0"/>
          </a:p>
          <a:p>
            <a:pPr marL="685800" indent="-685800">
              <a:buFont typeface="Wingdings" panose="05000000000000000000" pitchFamily="2" charset="2"/>
              <a:buChar char="§"/>
            </a:pPr>
            <a:r>
              <a:rPr lang="en-GB" sz="4000" dirty="0"/>
              <a:t>to manage water resources and maritime and coastal areas;</a:t>
            </a:r>
            <a:endParaRPr lang="el-GR" sz="4000" dirty="0"/>
          </a:p>
          <a:p>
            <a:pPr marL="685800" indent="-685800">
              <a:buFont typeface="Wingdings" panose="05000000000000000000" pitchFamily="2" charset="2"/>
              <a:buChar char="§"/>
            </a:pPr>
            <a:r>
              <a:rPr lang="en-GB" sz="4000" dirty="0"/>
              <a:t>to capitalize past experiences, increasing the exchange of good practices.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val="4119327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D6DB9C1-93D7-4B76-A0FD-E2DCDFFC6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/>
              <a:t>Thematic Smart Specialization Platforms for Industrial Modernization</a:t>
            </a:r>
            <a:endParaRPr lang="el-GR" sz="4400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7A4174E-898E-44B0-AA6C-014EEE5BD9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630185"/>
            <a:ext cx="10515600" cy="444710"/>
          </a:xfrm>
        </p:spPr>
        <p:txBody>
          <a:bodyPr/>
          <a:lstStyle/>
          <a:p>
            <a:pPr algn="ctr"/>
            <a:r>
              <a:rPr lang="en-US" dirty="0"/>
              <a:t>Proposal for New Thematic Area on the Cultural &amp; Creative Industry Sector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dirty="0"/>
          </a:p>
        </p:txBody>
      </p:sp>
      <p:graphicFrame>
        <p:nvGraphicFramePr>
          <p:cNvPr id="5" name="Πίνακας 4">
            <a:extLst>
              <a:ext uri="{FF2B5EF4-FFF2-40B4-BE49-F238E27FC236}">
                <a16:creationId xmlns:a16="http://schemas.microsoft.com/office/drawing/2014/main" id="{E65E5C5A-3846-49B4-9767-353D5B9388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20032"/>
              </p:ext>
            </p:extLst>
          </p:nvPr>
        </p:nvGraphicFramePr>
        <p:xfrm>
          <a:off x="35860" y="3017147"/>
          <a:ext cx="5348564" cy="29055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069">
                  <a:extLst>
                    <a:ext uri="{9D8B030D-6E8A-4147-A177-3AD203B41FA5}">
                      <a16:colId xmlns:a16="http://schemas.microsoft.com/office/drawing/2014/main" val="4050729440"/>
                    </a:ext>
                  </a:extLst>
                </a:gridCol>
                <a:gridCol w="3318459">
                  <a:extLst>
                    <a:ext uri="{9D8B030D-6E8A-4147-A177-3AD203B41FA5}">
                      <a16:colId xmlns:a16="http://schemas.microsoft.com/office/drawing/2014/main" val="3828200140"/>
                    </a:ext>
                  </a:extLst>
                </a:gridCol>
                <a:gridCol w="1673036">
                  <a:extLst>
                    <a:ext uri="{9D8B030D-6E8A-4147-A177-3AD203B41FA5}">
                      <a16:colId xmlns:a16="http://schemas.microsoft.com/office/drawing/2014/main" val="2876786696"/>
                    </a:ext>
                  </a:extLst>
                </a:gridCol>
              </a:tblGrid>
              <a:tr h="3493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20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Institution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Country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2207291"/>
                  </a:ext>
                </a:extLst>
              </a:tr>
              <a:tr h="449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1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Region of Western Greece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Greece (Leader)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5169373"/>
                  </a:ext>
                </a:extLst>
              </a:tr>
              <a:tr h="7040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2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Science and Research Center Koper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Slovenia (Leader)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13527709"/>
                  </a:ext>
                </a:extLst>
              </a:tr>
              <a:tr h="3493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2000">
                          <a:effectLst/>
                          <a:latin typeface="+mn-lt"/>
                        </a:rPr>
                        <a:t>3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Chamber of Achaia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Greece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11877527"/>
                  </a:ext>
                </a:extLst>
              </a:tr>
              <a:tr h="3493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2000">
                          <a:effectLst/>
                          <a:latin typeface="+mn-lt"/>
                        </a:rPr>
                        <a:t>4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UniAdrion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>
                          <a:effectLst/>
                          <a:latin typeface="+mn-lt"/>
                        </a:rPr>
                        <a:t>Adrion</a:t>
                      </a:r>
                      <a:r>
                        <a:rPr lang="en-US" sz="2000" dirty="0">
                          <a:effectLst/>
                          <a:latin typeface="+mn-lt"/>
                        </a:rPr>
                        <a:t> Area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2147143"/>
                  </a:ext>
                </a:extLst>
              </a:tr>
              <a:tr h="7040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5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Croatian Chamber of Economy-Rijeka County Chamber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Croatia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2029120"/>
                  </a:ext>
                </a:extLst>
              </a:tr>
            </a:tbl>
          </a:graphicData>
        </a:graphic>
      </p:graphicFrame>
      <p:graphicFrame>
        <p:nvGraphicFramePr>
          <p:cNvPr id="6" name="Πίνακας 5">
            <a:extLst>
              <a:ext uri="{FF2B5EF4-FFF2-40B4-BE49-F238E27FC236}">
                <a16:creationId xmlns:a16="http://schemas.microsoft.com/office/drawing/2014/main" id="{7E003151-8B11-418F-96EA-CEC437350D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360138"/>
              </p:ext>
            </p:extLst>
          </p:nvPr>
        </p:nvGraphicFramePr>
        <p:xfrm>
          <a:off x="5516275" y="3017147"/>
          <a:ext cx="6639865" cy="2905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3275">
                  <a:extLst>
                    <a:ext uri="{9D8B030D-6E8A-4147-A177-3AD203B41FA5}">
                      <a16:colId xmlns:a16="http://schemas.microsoft.com/office/drawing/2014/main" val="2579749107"/>
                    </a:ext>
                  </a:extLst>
                </a:gridCol>
                <a:gridCol w="4336397">
                  <a:extLst>
                    <a:ext uri="{9D8B030D-6E8A-4147-A177-3AD203B41FA5}">
                      <a16:colId xmlns:a16="http://schemas.microsoft.com/office/drawing/2014/main" val="564955602"/>
                    </a:ext>
                  </a:extLst>
                </a:gridCol>
                <a:gridCol w="1860193">
                  <a:extLst>
                    <a:ext uri="{9D8B030D-6E8A-4147-A177-3AD203B41FA5}">
                      <a16:colId xmlns:a16="http://schemas.microsoft.com/office/drawing/2014/main" val="2178143810"/>
                    </a:ext>
                  </a:extLst>
                </a:gridCol>
              </a:tblGrid>
              <a:tr h="2798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20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Institution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Country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496977"/>
                  </a:ext>
                </a:extLst>
              </a:tr>
              <a:tr h="564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6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Croatian Cluster of Competitiveness of Creative and Cultural Industries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Croatia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1385931"/>
                  </a:ext>
                </a:extLst>
              </a:tr>
              <a:tr h="2798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7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Chamber of Economy of Montenegro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Montenegro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39297456"/>
                  </a:ext>
                </a:extLst>
              </a:tr>
              <a:tr h="2798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8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Chamber of Tirana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Albania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98384705"/>
                  </a:ext>
                </a:extLst>
              </a:tr>
              <a:tr h="564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9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Chamber of Commerce and Industry of Serbia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Serbia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425030"/>
                  </a:ext>
                </a:extLst>
              </a:tr>
              <a:tr h="564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10</a:t>
                      </a:r>
                      <a:endParaRPr lang="el-GR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Republic Agency for Development of SMEs (Republic of Srpska region, </a:t>
                      </a:r>
                      <a:r>
                        <a:rPr lang="en-US" sz="2000" dirty="0" err="1">
                          <a:effectLst/>
                          <a:latin typeface="+mn-lt"/>
                        </a:rPr>
                        <a:t>BiH</a:t>
                      </a:r>
                      <a:r>
                        <a:rPr lang="en-US" sz="2000" dirty="0">
                          <a:effectLst/>
                          <a:latin typeface="+mn-lt"/>
                        </a:rPr>
                        <a:t>) 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Bosnia &amp; Herzegovina</a:t>
                      </a:r>
                      <a:endParaRPr lang="el-GR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64919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4568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2D7CE31-CE1E-48DE-A543-9E424E635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Contact Details for AI-CCI-IQ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49EC5C2-995A-4EF3-8780-E82AD5E3E1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1365" y="2465293"/>
            <a:ext cx="6221506" cy="386577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Dr. Konstantinos Giotopoulos</a:t>
            </a:r>
          </a:p>
          <a:p>
            <a:pPr marL="0" indent="0">
              <a:buNone/>
            </a:pPr>
            <a:r>
              <a:rPr lang="en-US" dirty="0"/>
              <a:t>Computer Engineer &amp; Informatics, MSc., Ph.D.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EC Funded Projects Department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Achaia Chamber’s Development Entity</a:t>
            </a:r>
            <a:endParaRPr lang="el-GR" dirty="0"/>
          </a:p>
          <a:p>
            <a:pPr marL="0" indent="0">
              <a:buNone/>
            </a:pPr>
            <a:r>
              <a:rPr lang="en-US" dirty="0" err="1"/>
              <a:t>Michalakopoulou</a:t>
            </a:r>
            <a:r>
              <a:rPr lang="en-US" dirty="0"/>
              <a:t> 58, 26221 Patras, Greece</a:t>
            </a:r>
            <a:endParaRPr lang="el-GR" dirty="0"/>
          </a:p>
          <a:p>
            <a:pPr marL="0" indent="0">
              <a:buNone/>
            </a:pPr>
            <a:r>
              <a:rPr lang="en-US" dirty="0" err="1"/>
              <a:t>tel</a:t>
            </a:r>
            <a:r>
              <a:rPr lang="en-US" dirty="0"/>
              <a:t>: +30 2610 241244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email: </a:t>
            </a:r>
            <a:r>
              <a:rPr lang="en-US" u="sng" dirty="0">
                <a:hlinkClick r:id="rId2"/>
              </a:rPr>
              <a:t>projects@e-a.gr</a:t>
            </a:r>
            <a:endParaRPr lang="en-US" u="sng" dirty="0"/>
          </a:p>
          <a:p>
            <a:pPr marL="0" indent="0">
              <a:buNone/>
            </a:pPr>
            <a:r>
              <a:rPr lang="en-US" dirty="0"/>
              <a:t>Web: </a:t>
            </a:r>
            <a:r>
              <a:rPr lang="en-US" u="sng" dirty="0">
                <a:hlinkClick r:id="rId3"/>
              </a:rPr>
              <a:t>http://www.e-a.gr</a:t>
            </a:r>
            <a:r>
              <a:rPr lang="en-US" u="sng" dirty="0"/>
              <a:t> 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54529F9-D98A-4B47-A9D0-788069510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4201" y="2465293"/>
            <a:ext cx="5181600" cy="371167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Konstantinos Tzamaloukas</a:t>
            </a:r>
          </a:p>
          <a:p>
            <a:pPr marL="0" indent="0">
              <a:buNone/>
            </a:pPr>
            <a:r>
              <a:rPr lang="en-GB" dirty="0"/>
              <a:t>Project Manager</a:t>
            </a:r>
          </a:p>
          <a:p>
            <a:pPr marL="0" indent="0">
              <a:buNone/>
            </a:pPr>
            <a:r>
              <a:rPr lang="en-GB" dirty="0"/>
              <a:t>Region of Western Greece</a:t>
            </a:r>
          </a:p>
          <a:p>
            <a:pPr marL="0" indent="0">
              <a:buNone/>
            </a:pPr>
            <a:r>
              <a:rPr lang="en-GB" dirty="0"/>
              <a:t>Regional Unit of Ilia</a:t>
            </a:r>
          </a:p>
          <a:p>
            <a:pPr marL="0" indent="0">
              <a:buNone/>
            </a:pPr>
            <a:r>
              <a:rPr lang="en-GB" dirty="0"/>
              <a:t>Directorate of Development</a:t>
            </a:r>
          </a:p>
          <a:p>
            <a:pPr marL="0" indent="0">
              <a:buNone/>
            </a:pPr>
            <a:r>
              <a:rPr lang="en-GB" dirty="0" err="1"/>
              <a:t>Manolopoulou</a:t>
            </a:r>
            <a:r>
              <a:rPr lang="en-GB" dirty="0"/>
              <a:t> 47, 27131, </a:t>
            </a:r>
            <a:r>
              <a:rPr lang="en-GB" dirty="0" err="1"/>
              <a:t>Pyrgos</a:t>
            </a:r>
            <a:endParaRPr lang="en-GB" dirty="0"/>
          </a:p>
          <a:p>
            <a:pPr marL="0" indent="0">
              <a:buNone/>
            </a:pPr>
            <a:r>
              <a:rPr lang="en-GB" dirty="0" err="1"/>
              <a:t>tel</a:t>
            </a:r>
            <a:r>
              <a:rPr lang="en-GB" dirty="0"/>
              <a:t>: 0030 2621 360508</a:t>
            </a:r>
          </a:p>
          <a:p>
            <a:pPr marL="0" indent="0">
              <a:buNone/>
            </a:pPr>
            <a:r>
              <a:rPr lang="en-GB" dirty="0"/>
              <a:t>email: </a:t>
            </a:r>
            <a:r>
              <a:rPr lang="en-GB" dirty="0">
                <a:hlinkClick r:id="rId4"/>
              </a:rPr>
              <a:t>ktzam@ilia.pde.gov.gr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web: </a:t>
            </a:r>
            <a:r>
              <a:rPr lang="en-GB" dirty="0">
                <a:hlinkClick r:id="rId5"/>
              </a:rPr>
              <a:t>www.pde.gov.gr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764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2ED98438-9F5B-4787-BEC7-70ED2F80C4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8921" y="3681061"/>
            <a:ext cx="9144000" cy="48055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fr-FR" b="1" u="sng" dirty="0">
                <a:solidFill>
                  <a:srgbClr val="4472C4"/>
                </a:solidFill>
                <a:hlinkClick r:id="rId2"/>
              </a:rPr>
              <a:t>http://cpmr.org/policy-work/cohesion/ai-nurecc/</a:t>
            </a:r>
            <a:endParaRPr lang="fr-FR" b="1" dirty="0">
              <a:solidFill>
                <a:srgbClr val="4472C4"/>
              </a:solidFill>
            </a:endParaRP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F2696DD-70FC-43D2-8C07-268DAC9920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000" y="-11289"/>
            <a:ext cx="2880000" cy="1915200"/>
          </a:xfrm>
          <a:prstGeom prst="rect">
            <a:avLst/>
          </a:prstGeom>
        </p:spPr>
      </p:pic>
      <p:sp>
        <p:nvSpPr>
          <p:cNvPr id="13" name="TextBox 8">
            <a:extLst>
              <a:ext uri="{FF2B5EF4-FFF2-40B4-BE49-F238E27FC236}">
                <a16:creationId xmlns:a16="http://schemas.microsoft.com/office/drawing/2014/main" id="{4F93AE7D-1098-4E4E-B14F-D3AA208B5071}"/>
              </a:ext>
            </a:extLst>
          </p:cNvPr>
          <p:cNvSpPr txBox="1"/>
          <p:nvPr/>
        </p:nvSpPr>
        <p:spPr>
          <a:xfrm>
            <a:off x="3189852" y="2676987"/>
            <a:ext cx="4983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                </a:t>
            </a:r>
            <a:r>
              <a:rPr lang="en-GB" sz="4800" b="1" dirty="0">
                <a:solidFill>
                  <a:srgbClr val="002060"/>
                </a:solidFill>
              </a:rPr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2962953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531C328-35DC-410A-82B3-ADE1D7926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025" y="1296793"/>
            <a:ext cx="10521950" cy="728360"/>
          </a:xfrm>
        </p:spPr>
        <p:txBody>
          <a:bodyPr>
            <a:noAutofit/>
          </a:bodyPr>
          <a:lstStyle/>
          <a:p>
            <a:r>
              <a:rPr lang="en-US" sz="4800" dirty="0"/>
              <a:t>Level overview for CCI</a:t>
            </a:r>
            <a:r>
              <a:rPr lang="el-GR" sz="4800" dirty="0"/>
              <a:t> </a:t>
            </a:r>
            <a:r>
              <a:rPr lang="en-US" sz="4800" dirty="0"/>
              <a:t>in ADRION area</a:t>
            </a:r>
            <a:endParaRPr lang="el-GR" sz="4800" dirty="0"/>
          </a:p>
        </p:txBody>
      </p:sp>
      <p:graphicFrame>
        <p:nvGraphicFramePr>
          <p:cNvPr id="5" name="Πίνακας 4">
            <a:extLst>
              <a:ext uri="{FF2B5EF4-FFF2-40B4-BE49-F238E27FC236}">
                <a16:creationId xmlns:a16="http://schemas.microsoft.com/office/drawing/2014/main" id="{E930CED7-8F20-4C94-9FA0-DC52C09CBF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757358"/>
              </p:ext>
            </p:extLst>
          </p:nvPr>
        </p:nvGraphicFramePr>
        <p:xfrm>
          <a:off x="315594" y="1931459"/>
          <a:ext cx="11433952" cy="4188539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105064">
                  <a:extLst>
                    <a:ext uri="{9D8B030D-6E8A-4147-A177-3AD203B41FA5}">
                      <a16:colId xmlns:a16="http://schemas.microsoft.com/office/drawing/2014/main" val="1011197832"/>
                    </a:ext>
                  </a:extLst>
                </a:gridCol>
                <a:gridCol w="1123539">
                  <a:extLst>
                    <a:ext uri="{9D8B030D-6E8A-4147-A177-3AD203B41FA5}">
                      <a16:colId xmlns:a16="http://schemas.microsoft.com/office/drawing/2014/main" val="430088510"/>
                    </a:ext>
                  </a:extLst>
                </a:gridCol>
                <a:gridCol w="1124795">
                  <a:extLst>
                    <a:ext uri="{9D8B030D-6E8A-4147-A177-3AD203B41FA5}">
                      <a16:colId xmlns:a16="http://schemas.microsoft.com/office/drawing/2014/main" val="3764794813"/>
                    </a:ext>
                  </a:extLst>
                </a:gridCol>
                <a:gridCol w="1124795">
                  <a:extLst>
                    <a:ext uri="{9D8B030D-6E8A-4147-A177-3AD203B41FA5}">
                      <a16:colId xmlns:a16="http://schemas.microsoft.com/office/drawing/2014/main" val="1699585298"/>
                    </a:ext>
                  </a:extLst>
                </a:gridCol>
                <a:gridCol w="1124795">
                  <a:extLst>
                    <a:ext uri="{9D8B030D-6E8A-4147-A177-3AD203B41FA5}">
                      <a16:colId xmlns:a16="http://schemas.microsoft.com/office/drawing/2014/main" val="3990944484"/>
                    </a:ext>
                  </a:extLst>
                </a:gridCol>
                <a:gridCol w="1124795">
                  <a:extLst>
                    <a:ext uri="{9D8B030D-6E8A-4147-A177-3AD203B41FA5}">
                      <a16:colId xmlns:a16="http://schemas.microsoft.com/office/drawing/2014/main" val="2181203970"/>
                    </a:ext>
                  </a:extLst>
                </a:gridCol>
                <a:gridCol w="1124795">
                  <a:extLst>
                    <a:ext uri="{9D8B030D-6E8A-4147-A177-3AD203B41FA5}">
                      <a16:colId xmlns:a16="http://schemas.microsoft.com/office/drawing/2014/main" val="1422238823"/>
                    </a:ext>
                  </a:extLst>
                </a:gridCol>
                <a:gridCol w="1422646">
                  <a:extLst>
                    <a:ext uri="{9D8B030D-6E8A-4147-A177-3AD203B41FA5}">
                      <a16:colId xmlns:a16="http://schemas.microsoft.com/office/drawing/2014/main" val="2022833823"/>
                    </a:ext>
                  </a:extLst>
                </a:gridCol>
                <a:gridCol w="1158728">
                  <a:extLst>
                    <a:ext uri="{9D8B030D-6E8A-4147-A177-3AD203B41FA5}">
                      <a16:colId xmlns:a16="http://schemas.microsoft.com/office/drawing/2014/main" val="130484819"/>
                    </a:ext>
                  </a:extLst>
                </a:gridCol>
              </a:tblGrid>
              <a:tr h="4280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# CCIs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2011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2012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2013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2014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2015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2016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2017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2018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8009815"/>
                  </a:ext>
                </a:extLst>
              </a:tr>
              <a:tr h="781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</a:rPr>
                        <a:t>Region of Western Greece 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2,625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2,425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2,266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2,240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2,051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1,870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Ν/Α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Ν/Α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4061429"/>
                  </a:ext>
                </a:extLst>
              </a:tr>
              <a:tr h="372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Greece 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77,848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69,284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62,891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61,956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55,150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50,250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Ν/Α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Ν/Α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44584870"/>
                  </a:ext>
                </a:extLst>
              </a:tr>
              <a:tr h="372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</a:rPr>
                        <a:t>Slovenia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185.585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187.426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193.412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198.521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202.057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206.101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210.884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215.354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608126"/>
                  </a:ext>
                </a:extLst>
              </a:tr>
              <a:tr h="372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Montenegro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22.299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23.001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23.888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 dirty="0">
                          <a:effectLst/>
                        </a:rPr>
                        <a:t>24.656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25.955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28.268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 dirty="0">
                          <a:effectLst/>
                        </a:rPr>
                        <a:t>30.286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32.178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4226055"/>
                  </a:ext>
                </a:extLst>
              </a:tr>
              <a:tr h="372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Region of Tirana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275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175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140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175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145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 dirty="0">
                          <a:effectLst/>
                        </a:rPr>
                        <a:t>175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170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3901685"/>
                  </a:ext>
                </a:extLst>
              </a:tr>
              <a:tr h="372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Albania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109039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106837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11083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112537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152288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160679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 dirty="0">
                          <a:effectLst/>
                        </a:rPr>
                        <a:t>162452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162835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8360896"/>
                  </a:ext>
                </a:extLst>
              </a:tr>
              <a:tr h="372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Serbia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219,703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217,392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212,670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214,944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216,273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228,158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 dirty="0">
                          <a:effectLst/>
                        </a:rPr>
                        <a:t>241,663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 dirty="0">
                          <a:effectLst/>
                        </a:rPr>
                        <a:t>257,306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2217703"/>
                  </a:ext>
                </a:extLst>
              </a:tr>
              <a:tr h="372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Republic of Srpska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245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664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2.800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2.786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1.206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1.325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1.473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 dirty="0">
                          <a:effectLst/>
                        </a:rPr>
                        <a:t>1.469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78815757"/>
                  </a:ext>
                </a:extLst>
              </a:tr>
              <a:tr h="372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Croatia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N/A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N/A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10.233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10.158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10.112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10.035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>
                          <a:effectLst/>
                        </a:rPr>
                        <a:t>Ν/Α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600" dirty="0">
                          <a:effectLst/>
                        </a:rPr>
                        <a:t>Ν/Α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4448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3260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025" y="1142950"/>
            <a:ext cx="10521950" cy="1047964"/>
          </a:xfrm>
        </p:spPr>
        <p:txBody>
          <a:bodyPr/>
          <a:lstStyle/>
          <a:p>
            <a:r>
              <a:rPr lang="en-US" dirty="0"/>
              <a:t>Background of the AI-CCI-IQ 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079812"/>
            <a:ext cx="10515600" cy="4572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Rich cultural heritage and the dynamic Cultural and Creative Sector.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Culture and Creative Industries (CCI) have the power to improve lives, transform communities and local / regional economies, generate growth and jobs, and create </a:t>
            </a:r>
            <a:r>
              <a:rPr lang="en-GB" sz="2800" dirty="0" err="1"/>
              <a:t>spillover</a:t>
            </a:r>
            <a:r>
              <a:rPr lang="en-GB" sz="2800" dirty="0"/>
              <a:t> effects in other economic sectors.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EU Priority for the future –New European Agenda for Culture (the New Agenda) in order to harness the full potential of CCIs, to help build a more inclusive and fairer Union, supporting innovation, creativity and sustainable jobs and growth.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AI-NURECC Initiative has included this proposal in its deliverables.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48129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025" y="1133986"/>
            <a:ext cx="10521950" cy="1047964"/>
          </a:xfrm>
        </p:spPr>
        <p:txBody>
          <a:bodyPr/>
          <a:lstStyle/>
          <a:p>
            <a:r>
              <a:rPr lang="en-US" dirty="0"/>
              <a:t>AI-CCI-IQ Objectives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115671"/>
            <a:ext cx="10515600" cy="454510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strengthen CCI in Adriatic – Ionian Region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reinforcement of the regional innovation capacity</a:t>
            </a:r>
            <a:r>
              <a:rPr lang="en-US" sz="28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facilitation of investments</a:t>
            </a:r>
            <a:r>
              <a:rPr lang="en-US" sz="2800" dirty="0"/>
              <a:t> based on open </a:t>
            </a:r>
            <a:r>
              <a:rPr lang="en-US" sz="2800" b="1" dirty="0"/>
              <a:t>innovation infrastructure or new technologies</a:t>
            </a:r>
            <a:r>
              <a:rPr lang="en-US" sz="2800" dirty="0"/>
              <a:t> by clusters in regional innovation ecosystems.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overcome the challenges and obstacles </a:t>
            </a:r>
            <a:r>
              <a:rPr lang="en-US" sz="2800" dirty="0"/>
              <a:t>the CCI is facing when investing in new products, services and premises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bring together stakeholders</a:t>
            </a:r>
            <a:r>
              <a:rPr lang="en-US" sz="2800" dirty="0"/>
              <a:t> from this sector, acting as a catalyst for change in other sectors – and stimulate invention and progress across area’s diverse cultural landscape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031435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025" y="1151915"/>
            <a:ext cx="10521950" cy="1047964"/>
          </a:xfrm>
        </p:spPr>
        <p:txBody>
          <a:bodyPr/>
          <a:lstStyle/>
          <a:p>
            <a:r>
              <a:rPr lang="en-US" dirty="0"/>
              <a:t>AI-CCI-IQ Aims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906" y="1981200"/>
            <a:ext cx="11069544" cy="475129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to support increased investments, regional growth, work opportunities and innovations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to build up resilience and innovations through local networking among business, authorities, associations and educational institutions;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to support value chains of CCI in terms of investment pipelines and platforms;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SME´s to be able to achieve economic growth;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to enhance and boost economic and scientific development.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to promote accessibility and inclusion of CCI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4238203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953" y="1187774"/>
            <a:ext cx="11152094" cy="901002"/>
          </a:xfrm>
        </p:spPr>
        <p:txBody>
          <a:bodyPr>
            <a:normAutofit fontScale="90000"/>
          </a:bodyPr>
          <a:lstStyle/>
          <a:p>
            <a:r>
              <a:rPr lang="en-US" dirty="0"/>
              <a:t>Transformative nature of AI-CCI-IQ (1)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3765" y="1972236"/>
            <a:ext cx="11358281" cy="453614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Facilitate investments into CCI modernisation</a:t>
            </a:r>
            <a:r>
              <a:rPr lang="en-GB" sz="2800" dirty="0"/>
              <a:t> linked to a strategic use of New Technologies for increasing CCI-SME’s competitiveness, boosting entrepreneurship and internationalisation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Boost adaptive and interconnected CCRE</a:t>
            </a:r>
            <a:r>
              <a:rPr lang="en-GB" sz="2800" dirty="0"/>
              <a:t> (</a:t>
            </a:r>
            <a:r>
              <a:rPr lang="en-US" sz="2800" b="1" dirty="0"/>
              <a:t>C</a:t>
            </a:r>
            <a:r>
              <a:rPr lang="en-US" sz="2800" dirty="0"/>
              <a:t>ultural and </a:t>
            </a:r>
            <a:r>
              <a:rPr lang="en-US" sz="2800" b="1" dirty="0"/>
              <a:t>C</a:t>
            </a:r>
            <a:r>
              <a:rPr lang="en-US" sz="2800" dirty="0"/>
              <a:t>reative </a:t>
            </a:r>
            <a:r>
              <a:rPr lang="en-US" sz="2800" b="1" dirty="0"/>
              <a:t>R</a:t>
            </a:r>
            <a:r>
              <a:rPr lang="en-US" sz="2800" dirty="0"/>
              <a:t>egional </a:t>
            </a:r>
            <a:r>
              <a:rPr lang="en-US" sz="2800" b="1" dirty="0"/>
              <a:t>E</a:t>
            </a:r>
            <a:r>
              <a:rPr lang="en-US" sz="2800" dirty="0"/>
              <a:t>cosystems</a:t>
            </a:r>
            <a:r>
              <a:rPr lang="en-GB" sz="2800" dirty="0"/>
              <a:t>) following a bottom-up, participatory multi-stakeholder approach in order to bring added value to industrial design and services targeting mass customization of wellbeing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Build resilient CCRE as driving forces for urban transformation </a:t>
            </a:r>
            <a:r>
              <a:rPr lang="en-GB" sz="2800" dirty="0"/>
              <a:t>responding</a:t>
            </a:r>
            <a:r>
              <a:rPr lang="en-GB" sz="2800" b="1" dirty="0"/>
              <a:t> </a:t>
            </a:r>
            <a:r>
              <a:rPr lang="en-GB" sz="2800" dirty="0"/>
              <a:t>to environmental and societal challenges, </a:t>
            </a:r>
            <a:r>
              <a:rPr lang="en-GB" sz="2800" b="1" dirty="0"/>
              <a:t>and more sustainable lifestyles </a:t>
            </a:r>
            <a:r>
              <a:rPr lang="en-GB" sz="2800" dirty="0"/>
              <a:t>increasing social and cultural demands and cultural quality standards for diverse cultural identities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986022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603" y="1098126"/>
            <a:ext cx="11152094" cy="981686"/>
          </a:xfrm>
        </p:spPr>
        <p:txBody>
          <a:bodyPr>
            <a:normAutofit fontScale="90000"/>
          </a:bodyPr>
          <a:lstStyle/>
          <a:p>
            <a:r>
              <a:rPr lang="en-US" dirty="0"/>
              <a:t>Transformative nature of AI-CCI-IQ (2)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64659"/>
            <a:ext cx="10515600" cy="481404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Develop local tailor-made business together with shared financing models </a:t>
            </a:r>
            <a:r>
              <a:rPr lang="en-GB" sz="2800" dirty="0"/>
              <a:t>(public/private funds, public-procurement, crowdfunding, block-chain)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Support Experience Economy strategies addressing the specific needs of territories involved</a:t>
            </a:r>
            <a:r>
              <a:rPr lang="en-GB" sz="2800" dirty="0"/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Provide new work and knowledge tools</a:t>
            </a:r>
            <a:r>
              <a:rPr lang="en-GB" sz="2800" dirty="0"/>
              <a:t> to foster a change in the cultural and social mindset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Promote accessibility and inclusion of CCI services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Accelerate result-oriented cooperation among actors of the innovation system</a:t>
            </a:r>
            <a:r>
              <a:rPr lang="en-US" sz="2800" dirty="0"/>
              <a:t> – especially among private and public R&amp;I actors</a:t>
            </a: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338482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2188-7F6E-42F5-9985-0AE657AB7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59" y="1582222"/>
            <a:ext cx="11152094" cy="390014"/>
          </a:xfrm>
        </p:spPr>
        <p:txBody>
          <a:bodyPr>
            <a:normAutofit fontScale="90000"/>
          </a:bodyPr>
          <a:lstStyle/>
          <a:p>
            <a:r>
              <a:rPr lang="en-US" dirty="0"/>
              <a:t>Main Challenges of AI-CCI-IQ (1)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0B5717A-55EB-49A5-B783-4F905F6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28800"/>
            <a:ext cx="10515600" cy="491265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establish a </a:t>
            </a:r>
            <a:r>
              <a:rPr lang="en-GB" sz="2800" b="1" dirty="0"/>
              <a:t>strategic partnership </a:t>
            </a:r>
            <a:r>
              <a:rPr lang="en-GB" sz="2800" dirty="0"/>
              <a:t>in the Macro-region of </a:t>
            </a:r>
            <a:r>
              <a:rPr lang="en-GB" sz="2800" b="1" dirty="0"/>
              <a:t>Adriatic – Ionian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formulate a mechanism </a:t>
            </a:r>
            <a:r>
              <a:rPr lang="en-GB" sz="2800" dirty="0"/>
              <a:t>that will valorise the </a:t>
            </a:r>
            <a:r>
              <a:rPr lang="en-GB" sz="2800" b="1" dirty="0"/>
              <a:t>common characteristics </a:t>
            </a:r>
            <a:r>
              <a:rPr lang="en-GB" sz="2800" dirty="0"/>
              <a:t>of the </a:t>
            </a:r>
            <a:r>
              <a:rPr lang="en-GB" sz="2800" b="1" dirty="0"/>
              <a:t>CCI</a:t>
            </a:r>
            <a:r>
              <a:rPr lang="en-GB" sz="2800" dirty="0"/>
              <a:t> sector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organize a </a:t>
            </a:r>
            <a:r>
              <a:rPr lang="en-GB" sz="2800" b="1" dirty="0"/>
              <a:t>permanent discovery mechanism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dirty="0"/>
              <a:t>Identify </a:t>
            </a:r>
            <a:r>
              <a:rPr lang="en-GB" sz="2800" b="1" dirty="0"/>
              <a:t>key challenges </a:t>
            </a:r>
            <a:r>
              <a:rPr lang="en-GB" sz="2800" dirty="0"/>
              <a:t>in the area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dirty="0"/>
              <a:t>Identify </a:t>
            </a:r>
            <a:r>
              <a:rPr lang="en-GB" sz="2800" b="1" dirty="0"/>
              <a:t>strategic investments </a:t>
            </a:r>
            <a:r>
              <a:rPr lang="en-GB" sz="2800" dirty="0"/>
              <a:t>that need to be realized in the area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Public, Private and Public – Private Partnership Investments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Provide Technical Assistance maturing integrated business plans</a:t>
            </a:r>
            <a:endParaRPr lang="el-G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Identify most appropriate private and public financing mechanisms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dirty="0"/>
              <a:t>Organise the </a:t>
            </a:r>
            <a:r>
              <a:rPr lang="en-GB" sz="2800" b="1" dirty="0"/>
              <a:t>innovation transfer mechanism </a:t>
            </a:r>
            <a:r>
              <a:rPr lang="en-GB" sz="2800" dirty="0"/>
              <a:t>to CCI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037057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1812</Words>
  <Application>Microsoft Office PowerPoint</Application>
  <PresentationFormat>Ευρεία οθόνη</PresentationFormat>
  <Paragraphs>260</Paragraphs>
  <Slides>21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Wingdings</vt:lpstr>
      <vt:lpstr>Thème Office</vt:lpstr>
      <vt:lpstr>1_Thème Office</vt:lpstr>
      <vt:lpstr>SEMINAR on the role played by Multi-level and  Multi-factor Governance in the EU policies  “Adriatic – Ionian Cultural &amp; Creative Industry Innovation Quest (AI-CCI-IQ)”</vt:lpstr>
      <vt:lpstr>Thematic Smart Specialization Platforms for Industrial Modernization</vt:lpstr>
      <vt:lpstr>Level overview for CCI in ADRION area</vt:lpstr>
      <vt:lpstr>Background of the AI-CCI-IQ </vt:lpstr>
      <vt:lpstr>AI-CCI-IQ Objectives</vt:lpstr>
      <vt:lpstr>AI-CCI-IQ Aims</vt:lpstr>
      <vt:lpstr>Transformative nature of AI-CCI-IQ (1)</vt:lpstr>
      <vt:lpstr>Transformative nature of AI-CCI-IQ (2)</vt:lpstr>
      <vt:lpstr>Main Challenges of AI-CCI-IQ (1)</vt:lpstr>
      <vt:lpstr>Main Challenges of AI-CCI-IQ (2)</vt:lpstr>
      <vt:lpstr>Main Challenges of AI-CCI-IQ (3)</vt:lpstr>
      <vt:lpstr>Supporting Actors of AI-CCI-IQ (1)</vt:lpstr>
      <vt:lpstr>Supporting Actors of AI-CCI-IQ (2)</vt:lpstr>
      <vt:lpstr>Implementation Plan of AI-CCI-IQ</vt:lpstr>
      <vt:lpstr>Pilot Actions of AI-CCI-IQ</vt:lpstr>
      <vt:lpstr>Potential Funding Sources of AI-CCI-IQ</vt:lpstr>
      <vt:lpstr>Expected Outcomes of AI-CCI-IQ (1)</vt:lpstr>
      <vt:lpstr>Expected Outcomes of AI-CCI-IQ (2)</vt:lpstr>
      <vt:lpstr>Expected Outcomes of AI-CCI-IQ (3)</vt:lpstr>
      <vt:lpstr>Contact Details for AI-CCI-IQ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Hafida Michaud</dc:creator>
  <cp:lastModifiedBy>Kostas Giotopoulos</cp:lastModifiedBy>
  <cp:revision>57</cp:revision>
  <dcterms:created xsi:type="dcterms:W3CDTF">2018-04-25T10:40:51Z</dcterms:created>
  <dcterms:modified xsi:type="dcterms:W3CDTF">2019-11-12T15:15:46Z</dcterms:modified>
</cp:coreProperties>
</file>