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30"/>
  </p:notesMasterIdLst>
  <p:handoutMasterIdLst>
    <p:handoutMasterId r:id="rId31"/>
  </p:handoutMasterIdLst>
  <p:sldIdLst>
    <p:sldId id="268" r:id="rId3"/>
    <p:sldId id="285" r:id="rId4"/>
    <p:sldId id="283" r:id="rId5"/>
    <p:sldId id="284" r:id="rId6"/>
    <p:sldId id="287" r:id="rId7"/>
    <p:sldId id="288" r:id="rId8"/>
    <p:sldId id="289" r:id="rId9"/>
    <p:sldId id="290" r:id="rId10"/>
    <p:sldId id="291" r:id="rId11"/>
    <p:sldId id="292" r:id="rId12"/>
    <p:sldId id="293" r:id="rId13"/>
    <p:sldId id="294" r:id="rId14"/>
    <p:sldId id="295" r:id="rId15"/>
    <p:sldId id="296" r:id="rId16"/>
    <p:sldId id="297" r:id="rId17"/>
    <p:sldId id="298" r:id="rId18"/>
    <p:sldId id="299" r:id="rId19"/>
    <p:sldId id="300" r:id="rId20"/>
    <p:sldId id="301" r:id="rId21"/>
    <p:sldId id="302" r:id="rId22"/>
    <p:sldId id="303" r:id="rId23"/>
    <p:sldId id="304" r:id="rId24"/>
    <p:sldId id="305" r:id="rId25"/>
    <p:sldId id="306" r:id="rId26"/>
    <p:sldId id="308" r:id="rId27"/>
    <p:sldId id="309" r:id="rId28"/>
    <p:sldId id="261" r:id="rId29"/>
  </p:sldIdLst>
  <p:sldSz cx="12192000" cy="6858000"/>
  <p:notesSz cx="9144000" cy="6858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E8FBC"/>
    <a:srgbClr val="35342F"/>
    <a:srgbClr val="4472C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25" autoAdjust="0"/>
    <p:restoredTop sz="94660"/>
  </p:normalViewPr>
  <p:slideViewPr>
    <p:cSldViewPr snapToGrid="0" showGuides="1">
      <p:cViewPr varScale="1">
        <p:scale>
          <a:sx n="116" d="100"/>
          <a:sy n="116" d="100"/>
        </p:scale>
        <p:origin x="276" y="108"/>
      </p:cViewPr>
      <p:guideLst>
        <p:guide orient="horz" pos="2160"/>
        <p:guide pos="3840"/>
      </p:guideLst>
    </p:cSldViewPr>
  </p:slideViewPr>
  <p:notesTextViewPr>
    <p:cViewPr>
      <p:scale>
        <a:sx n="1" d="1"/>
        <a:sy n="1" d="1"/>
      </p:scale>
      <p:origin x="0" y="0"/>
    </p:cViewPr>
  </p:notesTextViewPr>
  <p:notesViewPr>
    <p:cSldViewPr snapToGrid="0">
      <p:cViewPr varScale="1">
        <p:scale>
          <a:sx n="108" d="100"/>
          <a:sy n="108" d="100"/>
        </p:scale>
        <p:origin x="1818"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xmlns="" id="{2653C40F-3BE2-4B7B-A1A0-220BA8E710AC}"/>
              </a:ext>
            </a:extLst>
          </p:cNvPr>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fr-BE"/>
          </a:p>
        </p:txBody>
      </p:sp>
      <p:sp>
        <p:nvSpPr>
          <p:cNvPr id="3" name="Date Placeholder 2">
            <a:extLst>
              <a:ext uri="{FF2B5EF4-FFF2-40B4-BE49-F238E27FC236}">
                <a16:creationId xmlns:a16="http://schemas.microsoft.com/office/drawing/2014/main" xmlns="" id="{8F4F1A88-A5C9-4858-991F-87320EC08A78}"/>
              </a:ext>
            </a:extLst>
          </p:cNvPr>
          <p:cNvSpPr>
            <a:spLocks noGrp="1"/>
          </p:cNvSpPr>
          <p:nvPr>
            <p:ph type="dt" sz="quarter" idx="1"/>
          </p:nvPr>
        </p:nvSpPr>
        <p:spPr>
          <a:xfrm>
            <a:off x="5179484" y="0"/>
            <a:ext cx="3962400" cy="344091"/>
          </a:xfrm>
          <a:prstGeom prst="rect">
            <a:avLst/>
          </a:prstGeom>
        </p:spPr>
        <p:txBody>
          <a:bodyPr vert="horz" lIns="91440" tIns="45720" rIns="91440" bIns="45720" rtlCol="0"/>
          <a:lstStyle>
            <a:lvl1pPr algn="r">
              <a:defRPr sz="1200"/>
            </a:lvl1pPr>
          </a:lstStyle>
          <a:p>
            <a:fld id="{3E43B71D-6FC8-4244-AA0C-A67D506379A8}" type="datetimeFigureOut">
              <a:rPr lang="fr-BE" smtClean="0"/>
              <a:t>30-10-19</a:t>
            </a:fld>
            <a:endParaRPr lang="fr-BE"/>
          </a:p>
        </p:txBody>
      </p:sp>
      <p:sp>
        <p:nvSpPr>
          <p:cNvPr id="4" name="Footer Placeholder 3">
            <a:extLst>
              <a:ext uri="{FF2B5EF4-FFF2-40B4-BE49-F238E27FC236}">
                <a16:creationId xmlns:a16="http://schemas.microsoft.com/office/drawing/2014/main" xmlns="" id="{5B717463-E1B3-49D8-841A-2FA0745621B3}"/>
              </a:ext>
            </a:extLst>
          </p:cNvPr>
          <p:cNvSpPr>
            <a:spLocks noGrp="1"/>
          </p:cNvSpPr>
          <p:nvPr>
            <p:ph type="ftr" sz="quarter" idx="2"/>
          </p:nvPr>
        </p:nvSpPr>
        <p:spPr>
          <a:xfrm>
            <a:off x="0" y="6513910"/>
            <a:ext cx="3962400" cy="344090"/>
          </a:xfrm>
          <a:prstGeom prst="rect">
            <a:avLst/>
          </a:prstGeom>
        </p:spPr>
        <p:txBody>
          <a:bodyPr vert="horz" lIns="91440" tIns="45720" rIns="91440" bIns="45720" rtlCol="0" anchor="b"/>
          <a:lstStyle>
            <a:lvl1pPr algn="l">
              <a:defRPr sz="1200"/>
            </a:lvl1pPr>
          </a:lstStyle>
          <a:p>
            <a:endParaRPr lang="fr-BE"/>
          </a:p>
        </p:txBody>
      </p:sp>
      <p:sp>
        <p:nvSpPr>
          <p:cNvPr id="5" name="Slide Number Placeholder 4">
            <a:extLst>
              <a:ext uri="{FF2B5EF4-FFF2-40B4-BE49-F238E27FC236}">
                <a16:creationId xmlns:a16="http://schemas.microsoft.com/office/drawing/2014/main" xmlns="" id="{A2BF49DD-7632-4743-9A02-F00056D6D42B}"/>
              </a:ext>
            </a:extLst>
          </p:cNvPr>
          <p:cNvSpPr>
            <a:spLocks noGrp="1"/>
          </p:cNvSpPr>
          <p:nvPr>
            <p:ph type="sldNum" sz="quarter" idx="3"/>
          </p:nvPr>
        </p:nvSpPr>
        <p:spPr>
          <a:xfrm>
            <a:off x="5179484" y="6513910"/>
            <a:ext cx="3962400" cy="344090"/>
          </a:xfrm>
          <a:prstGeom prst="rect">
            <a:avLst/>
          </a:prstGeom>
        </p:spPr>
        <p:txBody>
          <a:bodyPr vert="horz" lIns="91440" tIns="45720" rIns="91440" bIns="45720" rtlCol="0" anchor="b"/>
          <a:lstStyle>
            <a:lvl1pPr algn="r">
              <a:defRPr sz="1200"/>
            </a:lvl1pPr>
          </a:lstStyle>
          <a:p>
            <a:fld id="{B28C0ED0-02BA-42F1-92FB-097CCDE1B352}" type="slidenum">
              <a:rPr lang="fr-BE" smtClean="0"/>
              <a:t>‹N›</a:t>
            </a:fld>
            <a:endParaRPr lang="fr-BE"/>
          </a:p>
        </p:txBody>
      </p:sp>
    </p:spTree>
    <p:extLst>
      <p:ext uri="{BB962C8B-B14F-4D97-AF65-F5344CB8AC3E}">
        <p14:creationId xmlns:p14="http://schemas.microsoft.com/office/powerpoint/2010/main" val="33156083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5179484" y="0"/>
            <a:ext cx="3962400" cy="344091"/>
          </a:xfrm>
          <a:prstGeom prst="rect">
            <a:avLst/>
          </a:prstGeom>
        </p:spPr>
        <p:txBody>
          <a:bodyPr vert="horz" lIns="91440" tIns="45720" rIns="91440" bIns="45720" rtlCol="0"/>
          <a:lstStyle>
            <a:lvl1pPr algn="r">
              <a:defRPr sz="1200"/>
            </a:lvl1pPr>
          </a:lstStyle>
          <a:p>
            <a:fld id="{8D8884D4-D0AB-413E-A914-A7DAF4E20F0C}" type="datetimeFigureOut">
              <a:rPr lang="fr-FR" smtClean="0"/>
              <a:t>30/10/2019</a:t>
            </a:fld>
            <a:endParaRPr lang="fr-FR"/>
          </a:p>
        </p:txBody>
      </p:sp>
      <p:sp>
        <p:nvSpPr>
          <p:cNvPr id="4" name="Espace réservé de l'image des diapositives 3"/>
          <p:cNvSpPr>
            <a:spLocks noGrp="1" noRot="1" noChangeAspect="1"/>
          </p:cNvSpPr>
          <p:nvPr>
            <p:ph type="sldImg" idx="2"/>
          </p:nvPr>
        </p:nvSpPr>
        <p:spPr>
          <a:xfrm>
            <a:off x="2514600" y="857250"/>
            <a:ext cx="4114800" cy="2314575"/>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E59A5FF6-B418-400F-B70A-DA0BA27E1AEF}" type="slidenum">
              <a:rPr lang="fr-FR" smtClean="0"/>
              <a:t>‹N›</a:t>
            </a:fld>
            <a:endParaRPr lang="fr-FR"/>
          </a:p>
        </p:txBody>
      </p:sp>
    </p:spTree>
    <p:extLst>
      <p:ext uri="{BB962C8B-B14F-4D97-AF65-F5344CB8AC3E}">
        <p14:creationId xmlns:p14="http://schemas.microsoft.com/office/powerpoint/2010/main" val="41633860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BF6D047-A353-4D03-87C1-809F543BB6D0}"/>
              </a:ext>
            </a:extLst>
          </p:cNvPr>
          <p:cNvSpPr>
            <a:spLocks noGrp="1"/>
          </p:cNvSpPr>
          <p:nvPr>
            <p:ph type="title"/>
          </p:nvPr>
        </p:nvSpPr>
        <p:spPr>
          <a:xfrm>
            <a:off x="1787704" y="1858700"/>
            <a:ext cx="8907694" cy="1325563"/>
          </a:xfrm>
        </p:spPr>
        <p:txBody>
          <a:bodyPr>
            <a:normAutofit/>
          </a:bodyPr>
          <a:lstStyle>
            <a:lvl1pPr algn="ctr">
              <a:defRPr sz="5400" b="1">
                <a:latin typeface="+mn-lt"/>
              </a:defRPr>
            </a:lvl1pPr>
          </a:lstStyle>
          <a:p>
            <a:endParaRPr lang="fr-BE" dirty="0"/>
          </a:p>
        </p:txBody>
      </p:sp>
      <p:sp>
        <p:nvSpPr>
          <p:cNvPr id="6" name="Title 1">
            <a:extLst>
              <a:ext uri="{FF2B5EF4-FFF2-40B4-BE49-F238E27FC236}">
                <a16:creationId xmlns:a16="http://schemas.microsoft.com/office/drawing/2014/main" xmlns="" id="{33740534-74F4-451D-8D77-064DC3AC8511}"/>
              </a:ext>
            </a:extLst>
          </p:cNvPr>
          <p:cNvSpPr txBox="1">
            <a:spLocks/>
          </p:cNvSpPr>
          <p:nvPr userDrawn="1"/>
        </p:nvSpPr>
        <p:spPr>
          <a:xfrm>
            <a:off x="1787704" y="3199083"/>
            <a:ext cx="8907694" cy="2636638"/>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5400" b="1" kern="1200">
                <a:solidFill>
                  <a:schemeClr val="tx1"/>
                </a:solidFill>
                <a:latin typeface="+mj-lt"/>
                <a:ea typeface="+mj-ea"/>
                <a:cs typeface="+mj-cs"/>
              </a:defRPr>
            </a:lvl1pPr>
          </a:lstStyle>
          <a:p>
            <a:endParaRPr lang="en-US" sz="4400" dirty="0">
              <a:latin typeface="+mn-lt"/>
            </a:endParaRPr>
          </a:p>
          <a:p>
            <a:endParaRPr lang="fr-BE" sz="4800" dirty="0">
              <a:latin typeface="+mn-lt"/>
            </a:endParaRPr>
          </a:p>
        </p:txBody>
      </p:sp>
      <p:sp>
        <p:nvSpPr>
          <p:cNvPr id="10" name="Text Placeholder 9">
            <a:extLst>
              <a:ext uri="{FF2B5EF4-FFF2-40B4-BE49-F238E27FC236}">
                <a16:creationId xmlns:a16="http://schemas.microsoft.com/office/drawing/2014/main" xmlns="" id="{BCC863F3-F10C-4313-A214-275C525D19E7}"/>
              </a:ext>
            </a:extLst>
          </p:cNvPr>
          <p:cNvSpPr>
            <a:spLocks noGrp="1"/>
          </p:cNvSpPr>
          <p:nvPr>
            <p:ph type="body" sz="quarter" idx="13"/>
          </p:nvPr>
        </p:nvSpPr>
        <p:spPr>
          <a:xfrm>
            <a:off x="1787525" y="3338513"/>
            <a:ext cx="8907873" cy="2846387"/>
          </a:xfrm>
        </p:spPr>
        <p:txBody>
          <a:bodyPr>
            <a:normAutofit/>
          </a:bodyPr>
          <a:lstStyle>
            <a:lvl1pPr marL="0" indent="0" algn="ctr">
              <a:buNone/>
              <a:defRPr sz="4000"/>
            </a:lvl1pPr>
          </a:lstStyle>
          <a:p>
            <a:pPr lvl="0"/>
            <a:endParaRPr lang="fr-BE" dirty="0"/>
          </a:p>
        </p:txBody>
      </p:sp>
    </p:spTree>
    <p:extLst>
      <p:ext uri="{BB962C8B-B14F-4D97-AF65-F5344CB8AC3E}">
        <p14:creationId xmlns:p14="http://schemas.microsoft.com/office/powerpoint/2010/main" val="26604955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F40873E7-FF98-4FB7-97D2-8613FF4255BA}"/>
              </a:ext>
            </a:extLst>
          </p:cNvPr>
          <p:cNvSpPr>
            <a:spLocks noGrp="1"/>
          </p:cNvSpPr>
          <p:nvPr>
            <p:ph type="title" hasCustomPrompt="1"/>
          </p:nvPr>
        </p:nvSpPr>
        <p:spPr>
          <a:xfrm>
            <a:off x="839788" y="1520575"/>
            <a:ext cx="3932237" cy="536824"/>
          </a:xfrm>
        </p:spPr>
        <p:txBody>
          <a:bodyPr anchor="b"/>
          <a:lstStyle>
            <a:lvl1pPr>
              <a:defRPr sz="3200">
                <a:latin typeface="+mn-lt"/>
              </a:defRPr>
            </a:lvl1pPr>
          </a:lstStyle>
          <a:p>
            <a:r>
              <a:rPr lang="fr-FR" dirty="0"/>
              <a:t>Modifiez le style du</a:t>
            </a:r>
          </a:p>
        </p:txBody>
      </p:sp>
      <p:sp>
        <p:nvSpPr>
          <p:cNvPr id="3" name="Espace réservé pour une image  2">
            <a:extLst>
              <a:ext uri="{FF2B5EF4-FFF2-40B4-BE49-F238E27FC236}">
                <a16:creationId xmlns:a16="http://schemas.microsoft.com/office/drawing/2014/main" xmlns="" id="{156FFA29-5847-453D-B16A-F19CD1350DC0}"/>
              </a:ext>
            </a:extLst>
          </p:cNvPr>
          <p:cNvSpPr>
            <a:spLocks noGrp="1"/>
          </p:cNvSpPr>
          <p:nvPr>
            <p:ph type="pic" idx="1"/>
          </p:nvPr>
        </p:nvSpPr>
        <p:spPr>
          <a:xfrm>
            <a:off x="5183188" y="1520575"/>
            <a:ext cx="6172200" cy="4340475"/>
          </a:xfrm>
        </p:spPr>
        <p:txBody>
          <a:bodyPr/>
          <a:lstStyle>
            <a:lvl1pPr marL="0" indent="0">
              <a:buNone/>
              <a:defRPr sz="3200">
                <a:latin typeface="+mn-lt"/>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dirty="0"/>
          </a:p>
        </p:txBody>
      </p:sp>
      <p:sp>
        <p:nvSpPr>
          <p:cNvPr id="4" name="Espace réservé du texte 3">
            <a:extLst>
              <a:ext uri="{FF2B5EF4-FFF2-40B4-BE49-F238E27FC236}">
                <a16:creationId xmlns:a16="http://schemas.microsoft.com/office/drawing/2014/main" xmlns="" id="{E162BF5B-805E-4F78-8B4D-9B5CF6CFDB59}"/>
              </a:ext>
            </a:extLst>
          </p:cNvPr>
          <p:cNvSpPr>
            <a:spLocks noGrp="1"/>
          </p:cNvSpPr>
          <p:nvPr>
            <p:ph type="body" sz="half" idx="2"/>
          </p:nvPr>
        </p:nvSpPr>
        <p:spPr>
          <a:xfrm>
            <a:off x="839788" y="2057400"/>
            <a:ext cx="3932237" cy="3811588"/>
          </a:xfrm>
        </p:spPr>
        <p:txBody>
          <a:bodyPr>
            <a:normAutofit/>
          </a:bodyPr>
          <a:lstStyle>
            <a:lvl1pPr marL="342900" indent="-342900">
              <a:buFont typeface="Arial" panose="020B0604020202020204" pitchFamily="34" charset="0"/>
              <a:buChar char="•"/>
              <a:defRPr sz="2400">
                <a:latin typeface="+mn-lt"/>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dirty="0"/>
              <a:t>Modifier les styles du texte du masque</a:t>
            </a:r>
          </a:p>
        </p:txBody>
      </p:sp>
      <p:sp>
        <p:nvSpPr>
          <p:cNvPr id="5" name="Espace réservé de la date 4">
            <a:extLst>
              <a:ext uri="{FF2B5EF4-FFF2-40B4-BE49-F238E27FC236}">
                <a16:creationId xmlns:a16="http://schemas.microsoft.com/office/drawing/2014/main" xmlns="" id="{4E5FB34F-0D64-42B2-8DF4-7FE235E4872D}"/>
              </a:ext>
            </a:extLst>
          </p:cNvPr>
          <p:cNvSpPr>
            <a:spLocks noGrp="1"/>
          </p:cNvSpPr>
          <p:nvPr>
            <p:ph type="dt" sz="half" idx="10"/>
          </p:nvPr>
        </p:nvSpPr>
        <p:spPr/>
        <p:txBody>
          <a:bodyPr/>
          <a:lstStyle/>
          <a:p>
            <a:fld id="{B4E5394B-3B53-4662-AC64-CA528B3DAD84}" type="datetimeFigureOut">
              <a:rPr lang="fr-FR" smtClean="0"/>
              <a:t>30/10/2019</a:t>
            </a:fld>
            <a:endParaRPr lang="fr-FR"/>
          </a:p>
        </p:txBody>
      </p:sp>
      <p:sp>
        <p:nvSpPr>
          <p:cNvPr id="6" name="Espace réservé du pied de page 5">
            <a:extLst>
              <a:ext uri="{FF2B5EF4-FFF2-40B4-BE49-F238E27FC236}">
                <a16:creationId xmlns:a16="http://schemas.microsoft.com/office/drawing/2014/main" xmlns="" id="{AA0DD71C-2F3E-4175-8969-8F091AECA3C3}"/>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xmlns="" id="{8E4E7506-D45B-4CD9-9C83-C42B64CA5FC3}"/>
              </a:ext>
            </a:extLst>
          </p:cNvPr>
          <p:cNvSpPr>
            <a:spLocks noGrp="1"/>
          </p:cNvSpPr>
          <p:nvPr>
            <p:ph type="sldNum" sz="quarter" idx="12"/>
          </p:nvPr>
        </p:nvSpPr>
        <p:spPr/>
        <p:txBody>
          <a:bodyPr/>
          <a:lstStyle/>
          <a:p>
            <a:fld id="{3789EEFA-26A7-4421-B2A9-10BA79A04CB4}" type="slidenum">
              <a:rPr lang="fr-FR" smtClean="0"/>
              <a:t>‹N›</a:t>
            </a:fld>
            <a:endParaRPr lang="fr-FR"/>
          </a:p>
        </p:txBody>
      </p:sp>
    </p:spTree>
    <p:extLst>
      <p:ext uri="{BB962C8B-B14F-4D97-AF65-F5344CB8AC3E}">
        <p14:creationId xmlns:p14="http://schemas.microsoft.com/office/powerpoint/2010/main" val="37889372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1151B7E5-CC8E-48A2-AB3E-9637CD85D1E7}"/>
              </a:ext>
            </a:extLst>
          </p:cNvPr>
          <p:cNvSpPr>
            <a:spLocks noGrp="1"/>
          </p:cNvSpPr>
          <p:nvPr>
            <p:ph type="title"/>
          </p:nvPr>
        </p:nvSpPr>
        <p:spPr/>
        <p:txBody>
          <a:bodyPr/>
          <a:lstStyle>
            <a:lvl1pPr>
              <a:defRPr>
                <a:latin typeface="+mn-lt"/>
              </a:defRPr>
            </a:lvl1pPr>
          </a:lstStyle>
          <a:p>
            <a:r>
              <a:rPr lang="fr-FR"/>
              <a:t>Modifiez le style du titre</a:t>
            </a:r>
          </a:p>
        </p:txBody>
      </p:sp>
      <p:sp>
        <p:nvSpPr>
          <p:cNvPr id="3" name="Espace réservé du texte vertical 2">
            <a:extLst>
              <a:ext uri="{FF2B5EF4-FFF2-40B4-BE49-F238E27FC236}">
                <a16:creationId xmlns:a16="http://schemas.microsoft.com/office/drawing/2014/main" xmlns="" id="{E7BC1D72-3F42-4C06-A61F-93E5EF3CECB0}"/>
              </a:ext>
            </a:extLst>
          </p:cNvPr>
          <p:cNvSpPr>
            <a:spLocks noGrp="1"/>
          </p:cNvSpPr>
          <p:nvPr>
            <p:ph type="body" orient="vert" idx="1"/>
          </p:nvPr>
        </p:nvSpPr>
        <p:spPr/>
        <p:txBody>
          <a:bodyPr vert="eaVert"/>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xmlns="" id="{C8E6E833-B8B5-46EE-99FD-0329A8853CCA}"/>
              </a:ext>
            </a:extLst>
          </p:cNvPr>
          <p:cNvSpPr>
            <a:spLocks noGrp="1"/>
          </p:cNvSpPr>
          <p:nvPr>
            <p:ph type="dt" sz="half" idx="10"/>
          </p:nvPr>
        </p:nvSpPr>
        <p:spPr/>
        <p:txBody>
          <a:bodyPr/>
          <a:lstStyle/>
          <a:p>
            <a:fld id="{B4E5394B-3B53-4662-AC64-CA528B3DAD84}" type="datetimeFigureOut">
              <a:rPr lang="fr-FR" smtClean="0"/>
              <a:t>30/10/2019</a:t>
            </a:fld>
            <a:endParaRPr lang="fr-FR"/>
          </a:p>
        </p:txBody>
      </p:sp>
      <p:sp>
        <p:nvSpPr>
          <p:cNvPr id="5" name="Espace réservé du pied de page 4">
            <a:extLst>
              <a:ext uri="{FF2B5EF4-FFF2-40B4-BE49-F238E27FC236}">
                <a16:creationId xmlns:a16="http://schemas.microsoft.com/office/drawing/2014/main" xmlns="" id="{6FE84735-5B31-4B2E-BD03-610B03564912}"/>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xmlns="" id="{A9EB6D0D-A9D1-44F3-A3F6-414E6EA690E3}"/>
              </a:ext>
            </a:extLst>
          </p:cNvPr>
          <p:cNvSpPr>
            <a:spLocks noGrp="1"/>
          </p:cNvSpPr>
          <p:nvPr>
            <p:ph type="sldNum" sz="quarter" idx="12"/>
          </p:nvPr>
        </p:nvSpPr>
        <p:spPr/>
        <p:txBody>
          <a:bodyPr/>
          <a:lstStyle/>
          <a:p>
            <a:fld id="{3789EEFA-26A7-4421-B2A9-10BA79A04CB4}" type="slidenum">
              <a:rPr lang="fr-FR" smtClean="0"/>
              <a:t>‹N›</a:t>
            </a:fld>
            <a:endParaRPr lang="fr-FR"/>
          </a:p>
        </p:txBody>
      </p:sp>
    </p:spTree>
    <p:extLst>
      <p:ext uri="{BB962C8B-B14F-4D97-AF65-F5344CB8AC3E}">
        <p14:creationId xmlns:p14="http://schemas.microsoft.com/office/powerpoint/2010/main" val="31288607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xmlns="" id="{431959AF-6BD7-4C1D-B3F9-A19B47AFDECC}"/>
              </a:ext>
            </a:extLst>
          </p:cNvPr>
          <p:cNvSpPr>
            <a:spLocks noGrp="1"/>
          </p:cNvSpPr>
          <p:nvPr>
            <p:ph type="title" orient="vert"/>
          </p:nvPr>
        </p:nvSpPr>
        <p:spPr>
          <a:xfrm>
            <a:off x="8724900" y="1500027"/>
            <a:ext cx="2628900" cy="4676936"/>
          </a:xfrm>
        </p:spPr>
        <p:txBody>
          <a:bodyPr vert="eaVert"/>
          <a:lstStyle>
            <a:lvl1pPr>
              <a:defRPr>
                <a:latin typeface="+mn-lt"/>
              </a:defRPr>
            </a:lvl1pPr>
          </a:lstStyle>
          <a:p>
            <a:r>
              <a:rPr lang="fr-FR"/>
              <a:t>Modifiez le style du titre</a:t>
            </a:r>
          </a:p>
        </p:txBody>
      </p:sp>
      <p:sp>
        <p:nvSpPr>
          <p:cNvPr id="3" name="Espace réservé du texte vertical 2">
            <a:extLst>
              <a:ext uri="{FF2B5EF4-FFF2-40B4-BE49-F238E27FC236}">
                <a16:creationId xmlns:a16="http://schemas.microsoft.com/office/drawing/2014/main" xmlns="" id="{9E872331-7BD2-4B8A-B754-6E6165ED04C5}"/>
              </a:ext>
            </a:extLst>
          </p:cNvPr>
          <p:cNvSpPr>
            <a:spLocks noGrp="1"/>
          </p:cNvSpPr>
          <p:nvPr>
            <p:ph type="body" orient="vert" idx="1"/>
          </p:nvPr>
        </p:nvSpPr>
        <p:spPr>
          <a:xfrm>
            <a:off x="838200" y="1500027"/>
            <a:ext cx="7734300" cy="4676936"/>
          </a:xfrm>
        </p:spPr>
        <p:txBody>
          <a:bodyPr vert="eaVert"/>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xmlns="" id="{C618F18A-B521-4B5A-893D-64616DA97CDD}"/>
              </a:ext>
            </a:extLst>
          </p:cNvPr>
          <p:cNvSpPr>
            <a:spLocks noGrp="1"/>
          </p:cNvSpPr>
          <p:nvPr>
            <p:ph type="dt" sz="half" idx="10"/>
          </p:nvPr>
        </p:nvSpPr>
        <p:spPr/>
        <p:txBody>
          <a:bodyPr/>
          <a:lstStyle/>
          <a:p>
            <a:fld id="{B4E5394B-3B53-4662-AC64-CA528B3DAD84}" type="datetimeFigureOut">
              <a:rPr lang="fr-FR" smtClean="0"/>
              <a:t>30/10/2019</a:t>
            </a:fld>
            <a:endParaRPr lang="fr-FR"/>
          </a:p>
        </p:txBody>
      </p:sp>
      <p:sp>
        <p:nvSpPr>
          <p:cNvPr id="5" name="Espace réservé du pied de page 4">
            <a:extLst>
              <a:ext uri="{FF2B5EF4-FFF2-40B4-BE49-F238E27FC236}">
                <a16:creationId xmlns:a16="http://schemas.microsoft.com/office/drawing/2014/main" xmlns="" id="{E17EE7DA-5715-47A5-A4D8-4ABFE85FD5F7}"/>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xmlns="" id="{64C66941-9E9D-412C-AC7C-7CECA2133257}"/>
              </a:ext>
            </a:extLst>
          </p:cNvPr>
          <p:cNvSpPr>
            <a:spLocks noGrp="1"/>
          </p:cNvSpPr>
          <p:nvPr>
            <p:ph type="sldNum" sz="quarter" idx="12"/>
          </p:nvPr>
        </p:nvSpPr>
        <p:spPr/>
        <p:txBody>
          <a:bodyPr/>
          <a:lstStyle/>
          <a:p>
            <a:fld id="{3789EEFA-26A7-4421-B2A9-10BA79A04CB4}" type="slidenum">
              <a:rPr lang="fr-FR" smtClean="0"/>
              <a:t>‹N›</a:t>
            </a:fld>
            <a:endParaRPr lang="fr-FR"/>
          </a:p>
        </p:txBody>
      </p:sp>
    </p:spTree>
    <p:extLst>
      <p:ext uri="{BB962C8B-B14F-4D97-AF65-F5344CB8AC3E}">
        <p14:creationId xmlns:p14="http://schemas.microsoft.com/office/powerpoint/2010/main" val="8414504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BF6D047-A353-4D03-87C1-809F543BB6D0}"/>
              </a:ext>
            </a:extLst>
          </p:cNvPr>
          <p:cNvSpPr>
            <a:spLocks noGrp="1"/>
          </p:cNvSpPr>
          <p:nvPr>
            <p:ph type="title"/>
          </p:nvPr>
        </p:nvSpPr>
        <p:spPr>
          <a:xfrm>
            <a:off x="1787704" y="1858700"/>
            <a:ext cx="8907694" cy="1325563"/>
          </a:xfrm>
        </p:spPr>
        <p:txBody>
          <a:bodyPr>
            <a:normAutofit/>
          </a:bodyPr>
          <a:lstStyle>
            <a:lvl1pPr algn="ctr">
              <a:defRPr sz="5400" b="1">
                <a:latin typeface="+mn-lt"/>
              </a:defRPr>
            </a:lvl1pPr>
          </a:lstStyle>
          <a:p>
            <a:r>
              <a:rPr lang="en-US" dirty="0"/>
              <a:t>Click to edit Master title style</a:t>
            </a:r>
            <a:endParaRPr lang="fr-BE" dirty="0"/>
          </a:p>
        </p:txBody>
      </p:sp>
      <p:sp>
        <p:nvSpPr>
          <p:cNvPr id="3" name="Date Placeholder 2">
            <a:extLst>
              <a:ext uri="{FF2B5EF4-FFF2-40B4-BE49-F238E27FC236}">
                <a16:creationId xmlns:a16="http://schemas.microsoft.com/office/drawing/2014/main" xmlns="" id="{18824766-0929-4DDF-B5EF-7EBAD5E40DF0}"/>
              </a:ext>
            </a:extLst>
          </p:cNvPr>
          <p:cNvSpPr>
            <a:spLocks noGrp="1"/>
          </p:cNvSpPr>
          <p:nvPr>
            <p:ph type="dt" sz="half" idx="10"/>
          </p:nvPr>
        </p:nvSpPr>
        <p:spPr/>
        <p:txBody>
          <a:bodyPr/>
          <a:lstStyle/>
          <a:p>
            <a:fld id="{B4E5394B-3B53-4662-AC64-CA528B3DAD84}" type="datetimeFigureOut">
              <a:rPr lang="fr-FR" smtClean="0"/>
              <a:t>30/10/2019</a:t>
            </a:fld>
            <a:endParaRPr lang="fr-FR"/>
          </a:p>
        </p:txBody>
      </p:sp>
      <p:sp>
        <p:nvSpPr>
          <p:cNvPr id="4" name="Footer Placeholder 3">
            <a:extLst>
              <a:ext uri="{FF2B5EF4-FFF2-40B4-BE49-F238E27FC236}">
                <a16:creationId xmlns:a16="http://schemas.microsoft.com/office/drawing/2014/main" xmlns="" id="{A69722DE-ECDF-4BD7-86E3-101ADDF9FD70}"/>
              </a:ext>
            </a:extLst>
          </p:cNvPr>
          <p:cNvSpPr>
            <a:spLocks noGrp="1"/>
          </p:cNvSpPr>
          <p:nvPr>
            <p:ph type="ftr" sz="quarter" idx="11"/>
          </p:nvPr>
        </p:nvSpPr>
        <p:spPr/>
        <p:txBody>
          <a:bodyPr/>
          <a:lstStyle/>
          <a:p>
            <a:endParaRPr lang="fr-FR" dirty="0"/>
          </a:p>
        </p:txBody>
      </p:sp>
      <p:sp>
        <p:nvSpPr>
          <p:cNvPr id="5" name="Slide Number Placeholder 4">
            <a:extLst>
              <a:ext uri="{FF2B5EF4-FFF2-40B4-BE49-F238E27FC236}">
                <a16:creationId xmlns:a16="http://schemas.microsoft.com/office/drawing/2014/main" xmlns="" id="{E196E6FF-C73D-4526-AFFE-9F0897C8E88B}"/>
              </a:ext>
            </a:extLst>
          </p:cNvPr>
          <p:cNvSpPr>
            <a:spLocks noGrp="1"/>
          </p:cNvSpPr>
          <p:nvPr>
            <p:ph type="sldNum" sz="quarter" idx="12"/>
          </p:nvPr>
        </p:nvSpPr>
        <p:spPr/>
        <p:txBody>
          <a:bodyPr/>
          <a:lstStyle/>
          <a:p>
            <a:endParaRPr lang="fr-FR" dirty="0"/>
          </a:p>
        </p:txBody>
      </p:sp>
      <p:sp>
        <p:nvSpPr>
          <p:cNvPr id="6" name="Title 1">
            <a:extLst>
              <a:ext uri="{FF2B5EF4-FFF2-40B4-BE49-F238E27FC236}">
                <a16:creationId xmlns:a16="http://schemas.microsoft.com/office/drawing/2014/main" xmlns="" id="{33740534-74F4-451D-8D77-064DC3AC8511}"/>
              </a:ext>
            </a:extLst>
          </p:cNvPr>
          <p:cNvSpPr txBox="1">
            <a:spLocks/>
          </p:cNvSpPr>
          <p:nvPr userDrawn="1"/>
        </p:nvSpPr>
        <p:spPr>
          <a:xfrm>
            <a:off x="1787704" y="3199083"/>
            <a:ext cx="8907694" cy="2636638"/>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5400" b="1" kern="1200">
                <a:solidFill>
                  <a:schemeClr val="tx1"/>
                </a:solidFill>
                <a:latin typeface="+mj-lt"/>
                <a:ea typeface="+mj-ea"/>
                <a:cs typeface="+mj-cs"/>
              </a:defRPr>
            </a:lvl1pPr>
          </a:lstStyle>
          <a:p>
            <a:r>
              <a:rPr lang="en-US" sz="4400" dirty="0">
                <a:latin typeface="+mn-lt"/>
              </a:rPr>
              <a:t>Click to edit Master title style</a:t>
            </a:r>
          </a:p>
          <a:p>
            <a:endParaRPr lang="en-US" sz="4400" dirty="0">
              <a:latin typeface="+mn-lt"/>
            </a:endParaRPr>
          </a:p>
          <a:p>
            <a:endParaRPr lang="fr-BE" sz="4800" dirty="0">
              <a:latin typeface="+mn-lt"/>
            </a:endParaRPr>
          </a:p>
        </p:txBody>
      </p:sp>
    </p:spTree>
    <p:extLst>
      <p:ext uri="{BB962C8B-B14F-4D97-AF65-F5344CB8AC3E}">
        <p14:creationId xmlns:p14="http://schemas.microsoft.com/office/powerpoint/2010/main" val="7602476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65BF5D7F-AAC5-4C4E-B0B0-60304CED6FD5}"/>
              </a:ext>
            </a:extLst>
          </p:cNvPr>
          <p:cNvSpPr>
            <a:spLocks noGrp="1"/>
          </p:cNvSpPr>
          <p:nvPr>
            <p:ph type="title"/>
          </p:nvPr>
        </p:nvSpPr>
        <p:spPr>
          <a:xfrm>
            <a:off x="2812323" y="308833"/>
            <a:ext cx="7317995" cy="1325563"/>
          </a:xfrm>
        </p:spPr>
        <p:txBody>
          <a:bodyPr/>
          <a:lstStyle>
            <a:lvl1pPr algn="ctr">
              <a:defRPr>
                <a:latin typeface="+mn-lt"/>
              </a:defRPr>
            </a:lvl1pPr>
          </a:lstStyle>
          <a:p>
            <a:r>
              <a:rPr lang="fr-FR" dirty="0"/>
              <a:t>Modifiez le style du titre</a:t>
            </a:r>
          </a:p>
        </p:txBody>
      </p:sp>
      <p:sp>
        <p:nvSpPr>
          <p:cNvPr id="3" name="Espace réservé du contenu 2">
            <a:extLst>
              <a:ext uri="{FF2B5EF4-FFF2-40B4-BE49-F238E27FC236}">
                <a16:creationId xmlns:a16="http://schemas.microsoft.com/office/drawing/2014/main" xmlns="" id="{77638373-D14D-450A-849B-6BD7DD2320E7}"/>
              </a:ext>
            </a:extLst>
          </p:cNvPr>
          <p:cNvSpPr>
            <a:spLocks noGrp="1"/>
          </p:cNvSpPr>
          <p:nvPr>
            <p:ph idx="1" hasCustomPrompt="1"/>
          </p:nvPr>
        </p:nvSpPr>
        <p:spPr>
          <a:xfrm>
            <a:off x="838200" y="1630930"/>
            <a:ext cx="10515600" cy="4691954"/>
          </a:xfrm>
        </p:spPr>
        <p:txBody>
          <a:bodyPr/>
          <a:lstStyle>
            <a:lvl1pPr>
              <a:lnSpc>
                <a:spcPct val="150000"/>
              </a:lnSpc>
              <a:defRPr sz="4000">
                <a:latin typeface="+mn-lt"/>
              </a:defRPr>
            </a:lvl1pPr>
            <a:lvl2pPr>
              <a:lnSpc>
                <a:spcPct val="150000"/>
              </a:lnSpc>
              <a:defRPr sz="3600">
                <a:latin typeface="+mn-lt"/>
              </a:defRPr>
            </a:lvl2pPr>
            <a:lvl3pPr>
              <a:lnSpc>
                <a:spcPct val="150000"/>
              </a:lnSpc>
              <a:defRPr sz="3200">
                <a:latin typeface="+mn-lt"/>
              </a:defRPr>
            </a:lvl3pPr>
            <a:lvl4pPr>
              <a:lnSpc>
                <a:spcPct val="150000"/>
              </a:lnSpc>
              <a:defRPr sz="2800">
                <a:latin typeface="+mn-lt"/>
              </a:defRPr>
            </a:lvl4pPr>
            <a:lvl5pPr>
              <a:lnSpc>
                <a:spcPct val="150000"/>
              </a:lnSpc>
              <a:defRPr sz="2800">
                <a:latin typeface="+mn-lt"/>
              </a:defRPr>
            </a:lvl5pPr>
          </a:lstStyle>
          <a:p>
            <a:pPr lvl="0"/>
            <a:r>
              <a:rPr lang="fr-FR" dirty="0"/>
              <a:t>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4" name="Espace réservé de la date 3">
            <a:extLst>
              <a:ext uri="{FF2B5EF4-FFF2-40B4-BE49-F238E27FC236}">
                <a16:creationId xmlns:a16="http://schemas.microsoft.com/office/drawing/2014/main" xmlns="" id="{B0295595-9454-4CA6-8B6E-5BCC910A2F84}"/>
              </a:ext>
            </a:extLst>
          </p:cNvPr>
          <p:cNvSpPr>
            <a:spLocks noGrp="1"/>
          </p:cNvSpPr>
          <p:nvPr>
            <p:ph type="dt" sz="half" idx="10"/>
          </p:nvPr>
        </p:nvSpPr>
        <p:spPr/>
        <p:txBody>
          <a:bodyPr/>
          <a:lstStyle/>
          <a:p>
            <a:fld id="{B4E5394B-3B53-4662-AC64-CA528B3DAD84}" type="datetimeFigureOut">
              <a:rPr lang="fr-FR" smtClean="0"/>
              <a:t>30/10/2019</a:t>
            </a:fld>
            <a:endParaRPr lang="fr-FR"/>
          </a:p>
        </p:txBody>
      </p:sp>
      <p:sp>
        <p:nvSpPr>
          <p:cNvPr id="5" name="Espace réservé du pied de page 4">
            <a:extLst>
              <a:ext uri="{FF2B5EF4-FFF2-40B4-BE49-F238E27FC236}">
                <a16:creationId xmlns:a16="http://schemas.microsoft.com/office/drawing/2014/main" xmlns="" id="{B4CACACC-22BB-4C90-8457-882FC274B049}"/>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xmlns="" id="{15F2EE4E-D616-48B7-983B-EF6900FA4C04}"/>
              </a:ext>
            </a:extLst>
          </p:cNvPr>
          <p:cNvSpPr>
            <a:spLocks noGrp="1"/>
          </p:cNvSpPr>
          <p:nvPr>
            <p:ph type="sldNum" sz="quarter" idx="12"/>
          </p:nvPr>
        </p:nvSpPr>
        <p:spPr/>
        <p:txBody>
          <a:bodyPr/>
          <a:lstStyle/>
          <a:p>
            <a:fld id="{3789EEFA-26A7-4421-B2A9-10BA79A04CB4}" type="slidenum">
              <a:rPr lang="fr-FR" smtClean="0"/>
              <a:t>‹N›</a:t>
            </a:fld>
            <a:endParaRPr lang="fr-FR"/>
          </a:p>
        </p:txBody>
      </p:sp>
    </p:spTree>
    <p:extLst>
      <p:ext uri="{BB962C8B-B14F-4D97-AF65-F5344CB8AC3E}">
        <p14:creationId xmlns:p14="http://schemas.microsoft.com/office/powerpoint/2010/main" val="107623889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215C2C33-81FA-4E3C-BA0A-1851A567B258}"/>
              </a:ext>
            </a:extLst>
          </p:cNvPr>
          <p:cNvSpPr>
            <a:spLocks noGrp="1"/>
          </p:cNvSpPr>
          <p:nvPr>
            <p:ph type="ctrTitle"/>
          </p:nvPr>
        </p:nvSpPr>
        <p:spPr>
          <a:xfrm>
            <a:off x="647272" y="1500028"/>
            <a:ext cx="10900881" cy="986320"/>
          </a:xfrm>
        </p:spPr>
        <p:txBody>
          <a:bodyPr anchor="b"/>
          <a:lstStyle>
            <a:lvl1pPr algn="ctr">
              <a:defRPr sz="6000">
                <a:latin typeface="+mn-lt"/>
              </a:defRPr>
            </a:lvl1pPr>
          </a:lstStyle>
          <a:p>
            <a:r>
              <a:rPr lang="fr-FR" dirty="0"/>
              <a:t>Modifiez le style du titre</a:t>
            </a:r>
          </a:p>
        </p:txBody>
      </p:sp>
      <p:sp>
        <p:nvSpPr>
          <p:cNvPr id="3" name="Sous-titre 2">
            <a:extLst>
              <a:ext uri="{FF2B5EF4-FFF2-40B4-BE49-F238E27FC236}">
                <a16:creationId xmlns:a16="http://schemas.microsoft.com/office/drawing/2014/main" xmlns="" id="{09712CF5-5685-49E1-85C3-4975F7BFB90C}"/>
              </a:ext>
            </a:extLst>
          </p:cNvPr>
          <p:cNvSpPr>
            <a:spLocks noGrp="1"/>
          </p:cNvSpPr>
          <p:nvPr>
            <p:ph type="subTitle" idx="1" hasCustomPrompt="1"/>
          </p:nvPr>
        </p:nvSpPr>
        <p:spPr>
          <a:xfrm>
            <a:off x="647272" y="2486348"/>
            <a:ext cx="10900881" cy="3626776"/>
          </a:xfrm>
        </p:spPr>
        <p:txBody>
          <a:bodyPr>
            <a:normAutofit/>
          </a:bodyPr>
          <a:lstStyle>
            <a:lvl1pPr marL="457200" indent="-457200" algn="l">
              <a:lnSpc>
                <a:spcPct val="150000"/>
              </a:lnSpc>
              <a:spcBef>
                <a:spcPts val="0"/>
              </a:spcBef>
              <a:spcAft>
                <a:spcPts val="0"/>
              </a:spcAft>
              <a:buFont typeface="Arial" panose="020B0604020202020204" pitchFamily="34" charset="0"/>
              <a:buChar char="•"/>
              <a:defRPr sz="3200">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dirty="0"/>
              <a:t>Modifiez le style des sous-titres du masque</a:t>
            </a:r>
          </a:p>
          <a:p>
            <a:r>
              <a:rPr lang="fr-FR" dirty="0"/>
              <a:t> </a:t>
            </a:r>
          </a:p>
          <a:p>
            <a:r>
              <a:rPr lang="fr-FR" dirty="0"/>
              <a:t> </a:t>
            </a:r>
          </a:p>
          <a:p>
            <a:r>
              <a:rPr lang="fr-FR" dirty="0"/>
              <a:t> </a:t>
            </a:r>
          </a:p>
          <a:p>
            <a:endParaRPr lang="fr-FR" dirty="0"/>
          </a:p>
          <a:p>
            <a:endParaRPr lang="fr-FR" dirty="0"/>
          </a:p>
          <a:p>
            <a:endParaRPr lang="fr-FR" dirty="0"/>
          </a:p>
        </p:txBody>
      </p:sp>
      <p:sp>
        <p:nvSpPr>
          <p:cNvPr id="4" name="Espace réservé de la date 3">
            <a:extLst>
              <a:ext uri="{FF2B5EF4-FFF2-40B4-BE49-F238E27FC236}">
                <a16:creationId xmlns:a16="http://schemas.microsoft.com/office/drawing/2014/main" xmlns="" id="{6D09DE22-AD77-469E-AC57-E979D870F97D}"/>
              </a:ext>
            </a:extLst>
          </p:cNvPr>
          <p:cNvSpPr>
            <a:spLocks noGrp="1"/>
          </p:cNvSpPr>
          <p:nvPr>
            <p:ph type="dt" sz="half" idx="10"/>
          </p:nvPr>
        </p:nvSpPr>
        <p:spPr/>
        <p:txBody>
          <a:bodyPr/>
          <a:lstStyle/>
          <a:p>
            <a:fld id="{B4E5394B-3B53-4662-AC64-CA528B3DAD84}" type="datetimeFigureOut">
              <a:rPr lang="fr-FR" smtClean="0"/>
              <a:t>30/10/2019</a:t>
            </a:fld>
            <a:endParaRPr lang="fr-FR"/>
          </a:p>
        </p:txBody>
      </p:sp>
      <p:sp>
        <p:nvSpPr>
          <p:cNvPr id="5" name="Espace réservé du pied de page 4">
            <a:extLst>
              <a:ext uri="{FF2B5EF4-FFF2-40B4-BE49-F238E27FC236}">
                <a16:creationId xmlns:a16="http://schemas.microsoft.com/office/drawing/2014/main" xmlns="" id="{A333333A-87ED-4C95-B3F1-884E6C3B092E}"/>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xmlns="" id="{AB2EE241-917E-436B-BE82-84FBD19D2181}"/>
              </a:ext>
            </a:extLst>
          </p:cNvPr>
          <p:cNvSpPr>
            <a:spLocks noGrp="1"/>
          </p:cNvSpPr>
          <p:nvPr>
            <p:ph type="sldNum" sz="quarter" idx="12"/>
          </p:nvPr>
        </p:nvSpPr>
        <p:spPr/>
        <p:txBody>
          <a:bodyPr/>
          <a:lstStyle/>
          <a:p>
            <a:fld id="{3789EEFA-26A7-4421-B2A9-10BA79A04CB4}" type="slidenum">
              <a:rPr lang="fr-FR" smtClean="0"/>
              <a:t>‹N›</a:t>
            </a:fld>
            <a:endParaRPr lang="fr-FR" dirty="0"/>
          </a:p>
        </p:txBody>
      </p:sp>
    </p:spTree>
    <p:extLst>
      <p:ext uri="{BB962C8B-B14F-4D97-AF65-F5344CB8AC3E}">
        <p14:creationId xmlns:p14="http://schemas.microsoft.com/office/powerpoint/2010/main" val="186020884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8162BA36-2795-4D03-8710-7859914A089D}"/>
              </a:ext>
            </a:extLst>
          </p:cNvPr>
          <p:cNvSpPr>
            <a:spLocks noGrp="1"/>
          </p:cNvSpPr>
          <p:nvPr>
            <p:ph type="title"/>
          </p:nvPr>
        </p:nvSpPr>
        <p:spPr>
          <a:xfrm>
            <a:off x="831850" y="1582221"/>
            <a:ext cx="10521950" cy="1047964"/>
          </a:xfrm>
        </p:spPr>
        <p:txBody>
          <a:bodyPr anchor="b"/>
          <a:lstStyle>
            <a:lvl1pPr>
              <a:defRPr sz="6000">
                <a:latin typeface="+mn-lt"/>
              </a:defRPr>
            </a:lvl1pPr>
          </a:lstStyle>
          <a:p>
            <a:r>
              <a:rPr lang="fr-FR" dirty="0"/>
              <a:t>Modifiez le style du titre</a:t>
            </a:r>
          </a:p>
        </p:txBody>
      </p:sp>
      <p:sp>
        <p:nvSpPr>
          <p:cNvPr id="3" name="Espace réservé du texte 2">
            <a:extLst>
              <a:ext uri="{FF2B5EF4-FFF2-40B4-BE49-F238E27FC236}">
                <a16:creationId xmlns:a16="http://schemas.microsoft.com/office/drawing/2014/main" xmlns="" id="{6C2123E8-19D3-444D-9F93-B45E6E25FB56}"/>
              </a:ext>
            </a:extLst>
          </p:cNvPr>
          <p:cNvSpPr>
            <a:spLocks noGrp="1"/>
          </p:cNvSpPr>
          <p:nvPr>
            <p:ph type="body" idx="1" hasCustomPrompt="1"/>
          </p:nvPr>
        </p:nvSpPr>
        <p:spPr>
          <a:xfrm>
            <a:off x="831850" y="2630184"/>
            <a:ext cx="10515600" cy="3284805"/>
          </a:xfrm>
        </p:spPr>
        <p:txBody>
          <a:bodyPr>
            <a:normAutofit/>
          </a:bodyPr>
          <a:lstStyle>
            <a:lvl1pPr marL="0" indent="0">
              <a:lnSpc>
                <a:spcPct val="150000"/>
              </a:lnSpc>
              <a:spcBef>
                <a:spcPts val="0"/>
              </a:spcBef>
              <a:buNone/>
              <a:defRPr sz="3600">
                <a:solidFill>
                  <a:schemeClr val="tx1">
                    <a:tint val="75000"/>
                  </a:schemeClr>
                </a:solidFill>
                <a:latin typeface="+mn-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Modifier les styles du texte du masque</a:t>
            </a:r>
          </a:p>
          <a:p>
            <a:pPr lvl="0"/>
            <a:endParaRPr lang="fr-FR" dirty="0"/>
          </a:p>
        </p:txBody>
      </p:sp>
      <p:sp>
        <p:nvSpPr>
          <p:cNvPr id="4" name="Espace réservé de la date 3">
            <a:extLst>
              <a:ext uri="{FF2B5EF4-FFF2-40B4-BE49-F238E27FC236}">
                <a16:creationId xmlns:a16="http://schemas.microsoft.com/office/drawing/2014/main" xmlns="" id="{FFEF58A9-B318-41E5-AE81-99E4103800B5}"/>
              </a:ext>
            </a:extLst>
          </p:cNvPr>
          <p:cNvSpPr>
            <a:spLocks noGrp="1"/>
          </p:cNvSpPr>
          <p:nvPr>
            <p:ph type="dt" sz="half" idx="10"/>
          </p:nvPr>
        </p:nvSpPr>
        <p:spPr/>
        <p:txBody>
          <a:bodyPr/>
          <a:lstStyle/>
          <a:p>
            <a:fld id="{B4E5394B-3B53-4662-AC64-CA528B3DAD84}" type="datetimeFigureOut">
              <a:rPr lang="fr-FR" smtClean="0"/>
              <a:t>30/10/2019</a:t>
            </a:fld>
            <a:endParaRPr lang="fr-FR"/>
          </a:p>
        </p:txBody>
      </p:sp>
      <p:sp>
        <p:nvSpPr>
          <p:cNvPr id="5" name="Espace réservé du pied de page 4">
            <a:extLst>
              <a:ext uri="{FF2B5EF4-FFF2-40B4-BE49-F238E27FC236}">
                <a16:creationId xmlns:a16="http://schemas.microsoft.com/office/drawing/2014/main" xmlns="" id="{7FCE491A-4678-4627-89BA-574C6A913563}"/>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xmlns="" id="{3A64D54F-7AD1-410D-88E4-97C38A7841AF}"/>
              </a:ext>
            </a:extLst>
          </p:cNvPr>
          <p:cNvSpPr>
            <a:spLocks noGrp="1"/>
          </p:cNvSpPr>
          <p:nvPr>
            <p:ph type="sldNum" sz="quarter" idx="12"/>
          </p:nvPr>
        </p:nvSpPr>
        <p:spPr/>
        <p:txBody>
          <a:bodyPr/>
          <a:lstStyle/>
          <a:p>
            <a:fld id="{3789EEFA-26A7-4421-B2A9-10BA79A04CB4}" type="slidenum">
              <a:rPr lang="fr-FR" smtClean="0"/>
              <a:t>‹N›</a:t>
            </a:fld>
            <a:endParaRPr lang="fr-FR"/>
          </a:p>
        </p:txBody>
      </p:sp>
    </p:spTree>
    <p:extLst>
      <p:ext uri="{BB962C8B-B14F-4D97-AF65-F5344CB8AC3E}">
        <p14:creationId xmlns:p14="http://schemas.microsoft.com/office/powerpoint/2010/main" val="26224116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7A911267-5754-4860-B538-C98943667DA7}"/>
              </a:ext>
            </a:extLst>
          </p:cNvPr>
          <p:cNvSpPr>
            <a:spLocks noGrp="1"/>
          </p:cNvSpPr>
          <p:nvPr>
            <p:ph type="title"/>
          </p:nvPr>
        </p:nvSpPr>
        <p:spPr/>
        <p:txBody>
          <a:bodyPr/>
          <a:lstStyle>
            <a:lvl1pPr>
              <a:defRPr>
                <a:latin typeface="+mn-lt"/>
              </a:defRPr>
            </a:lvl1pPr>
          </a:lstStyle>
          <a:p>
            <a:r>
              <a:rPr lang="fr-FR"/>
              <a:t>Modifiez le style du titre</a:t>
            </a:r>
          </a:p>
        </p:txBody>
      </p:sp>
      <p:sp>
        <p:nvSpPr>
          <p:cNvPr id="3" name="Espace réservé du contenu 2">
            <a:extLst>
              <a:ext uri="{FF2B5EF4-FFF2-40B4-BE49-F238E27FC236}">
                <a16:creationId xmlns:a16="http://schemas.microsoft.com/office/drawing/2014/main" xmlns="" id="{39AC87F3-1EAF-4EF4-A6E6-B9F5B7C3A192}"/>
              </a:ext>
            </a:extLst>
          </p:cNvPr>
          <p:cNvSpPr>
            <a:spLocks noGrp="1"/>
          </p:cNvSpPr>
          <p:nvPr>
            <p:ph sz="half" idx="1"/>
          </p:nvPr>
        </p:nvSpPr>
        <p:spPr>
          <a:xfrm>
            <a:off x="838200" y="1825625"/>
            <a:ext cx="5181600" cy="4505448"/>
          </a:xfrm>
        </p:spPr>
        <p:txBody>
          <a:bodyPr>
            <a:normAutofit/>
          </a:bodyPr>
          <a:lstStyle>
            <a:lvl1pPr>
              <a:lnSpc>
                <a:spcPct val="100000"/>
              </a:lnSpc>
              <a:defRPr sz="3600">
                <a:latin typeface="+mn-lt"/>
              </a:defRPr>
            </a:lvl1pPr>
            <a:lvl2pPr>
              <a:lnSpc>
                <a:spcPct val="100000"/>
              </a:lnSpc>
              <a:defRPr sz="3200">
                <a:latin typeface="+mn-lt"/>
              </a:defRPr>
            </a:lvl2pPr>
            <a:lvl3pPr>
              <a:lnSpc>
                <a:spcPct val="100000"/>
              </a:lnSpc>
              <a:defRPr sz="2800">
                <a:latin typeface="+mn-lt"/>
              </a:defRPr>
            </a:lvl3pPr>
            <a:lvl4pPr>
              <a:lnSpc>
                <a:spcPct val="100000"/>
              </a:lnSpc>
              <a:defRPr sz="2400">
                <a:latin typeface="+mn-lt"/>
              </a:defRPr>
            </a:lvl4pPr>
            <a:lvl5pPr>
              <a:lnSpc>
                <a:spcPct val="100000"/>
              </a:lnSpc>
              <a:defRPr sz="2400">
                <a:latin typeface="+mn-lt"/>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4" name="Espace réservé du contenu 3">
            <a:extLst>
              <a:ext uri="{FF2B5EF4-FFF2-40B4-BE49-F238E27FC236}">
                <a16:creationId xmlns:a16="http://schemas.microsoft.com/office/drawing/2014/main" xmlns="" id="{DA4093C2-D967-49B2-A762-5BF255A5808E}"/>
              </a:ext>
            </a:extLst>
          </p:cNvPr>
          <p:cNvSpPr>
            <a:spLocks noGrp="1"/>
          </p:cNvSpPr>
          <p:nvPr>
            <p:ph sz="half" idx="2"/>
          </p:nvPr>
        </p:nvSpPr>
        <p:spPr>
          <a:xfrm>
            <a:off x="6172200" y="1825625"/>
            <a:ext cx="5181600" cy="4351338"/>
          </a:xfrm>
        </p:spPr>
        <p:txBody>
          <a:bodyPr>
            <a:normAutofit/>
          </a:bodyPr>
          <a:lstStyle>
            <a:lvl1pPr>
              <a:defRPr sz="3600">
                <a:latin typeface="+mn-lt"/>
              </a:defRPr>
            </a:lvl1pPr>
            <a:lvl2pPr>
              <a:defRPr sz="3200">
                <a:latin typeface="+mn-lt"/>
              </a:defRPr>
            </a:lvl2pPr>
            <a:lvl3pPr>
              <a:defRPr sz="2800">
                <a:latin typeface="+mn-lt"/>
              </a:defRPr>
            </a:lvl3pPr>
            <a:lvl4pPr>
              <a:defRPr sz="2400">
                <a:latin typeface="+mn-lt"/>
              </a:defRPr>
            </a:lvl4pPr>
            <a:lvl5pPr>
              <a:defRPr sz="2400">
                <a:latin typeface="+mn-lt"/>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5" name="Espace réservé de la date 4">
            <a:extLst>
              <a:ext uri="{FF2B5EF4-FFF2-40B4-BE49-F238E27FC236}">
                <a16:creationId xmlns:a16="http://schemas.microsoft.com/office/drawing/2014/main" xmlns="" id="{F7C811B0-2A83-4FBA-80BA-AEFB8C7CCCF2}"/>
              </a:ext>
            </a:extLst>
          </p:cNvPr>
          <p:cNvSpPr>
            <a:spLocks noGrp="1"/>
          </p:cNvSpPr>
          <p:nvPr>
            <p:ph type="dt" sz="half" idx="10"/>
          </p:nvPr>
        </p:nvSpPr>
        <p:spPr/>
        <p:txBody>
          <a:bodyPr/>
          <a:lstStyle/>
          <a:p>
            <a:fld id="{B4E5394B-3B53-4662-AC64-CA528B3DAD84}" type="datetimeFigureOut">
              <a:rPr lang="fr-FR" smtClean="0"/>
              <a:t>30/10/2019</a:t>
            </a:fld>
            <a:endParaRPr lang="fr-FR"/>
          </a:p>
        </p:txBody>
      </p:sp>
      <p:sp>
        <p:nvSpPr>
          <p:cNvPr id="6" name="Espace réservé du pied de page 5">
            <a:extLst>
              <a:ext uri="{FF2B5EF4-FFF2-40B4-BE49-F238E27FC236}">
                <a16:creationId xmlns:a16="http://schemas.microsoft.com/office/drawing/2014/main" xmlns="" id="{86D2C1D3-CD4A-471F-B5AA-29FB6D26DB20}"/>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xmlns="" id="{F7BF65F2-4E83-43E5-8D17-E8D9D1CFF606}"/>
              </a:ext>
            </a:extLst>
          </p:cNvPr>
          <p:cNvSpPr>
            <a:spLocks noGrp="1"/>
          </p:cNvSpPr>
          <p:nvPr>
            <p:ph type="sldNum" sz="quarter" idx="12"/>
          </p:nvPr>
        </p:nvSpPr>
        <p:spPr/>
        <p:txBody>
          <a:bodyPr/>
          <a:lstStyle/>
          <a:p>
            <a:fld id="{3789EEFA-26A7-4421-B2A9-10BA79A04CB4}" type="slidenum">
              <a:rPr lang="fr-FR" smtClean="0"/>
              <a:t>‹N›</a:t>
            </a:fld>
            <a:endParaRPr lang="fr-FR"/>
          </a:p>
        </p:txBody>
      </p:sp>
    </p:spTree>
    <p:extLst>
      <p:ext uri="{BB962C8B-B14F-4D97-AF65-F5344CB8AC3E}">
        <p14:creationId xmlns:p14="http://schemas.microsoft.com/office/powerpoint/2010/main" val="324858426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140AE88D-6F19-492C-8FF8-C614D1D1548E}"/>
              </a:ext>
            </a:extLst>
          </p:cNvPr>
          <p:cNvSpPr>
            <a:spLocks noGrp="1"/>
          </p:cNvSpPr>
          <p:nvPr>
            <p:ph type="title"/>
          </p:nvPr>
        </p:nvSpPr>
        <p:spPr>
          <a:xfrm>
            <a:off x="2917859" y="104775"/>
            <a:ext cx="7058347" cy="1325563"/>
          </a:xfrm>
        </p:spPr>
        <p:txBody>
          <a:bodyPr/>
          <a:lstStyle>
            <a:lvl1pPr>
              <a:defRPr>
                <a:latin typeface="+mn-lt"/>
              </a:defRPr>
            </a:lvl1pPr>
          </a:lstStyle>
          <a:p>
            <a:r>
              <a:rPr lang="fr-FR" dirty="0"/>
              <a:t>Modifiez le style du titre</a:t>
            </a:r>
          </a:p>
        </p:txBody>
      </p:sp>
      <p:sp>
        <p:nvSpPr>
          <p:cNvPr id="3" name="Espace réservé du texte 2">
            <a:extLst>
              <a:ext uri="{FF2B5EF4-FFF2-40B4-BE49-F238E27FC236}">
                <a16:creationId xmlns:a16="http://schemas.microsoft.com/office/drawing/2014/main" xmlns="" id="{ADB20587-5589-46E5-AFDE-DA85FD028BDD}"/>
              </a:ext>
            </a:extLst>
          </p:cNvPr>
          <p:cNvSpPr>
            <a:spLocks noGrp="1"/>
          </p:cNvSpPr>
          <p:nvPr>
            <p:ph type="body" idx="1"/>
          </p:nvPr>
        </p:nvSpPr>
        <p:spPr>
          <a:xfrm>
            <a:off x="839788" y="1681163"/>
            <a:ext cx="5157787" cy="823912"/>
          </a:xfrm>
        </p:spPr>
        <p:txBody>
          <a:bodyPr anchor="b">
            <a:noAutofit/>
          </a:bodyPr>
          <a:lstStyle>
            <a:lvl1pPr marL="0" indent="0">
              <a:buNone/>
              <a:defRPr sz="3200" b="1">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Modifier les styles du texte du masque</a:t>
            </a:r>
          </a:p>
        </p:txBody>
      </p:sp>
      <p:sp>
        <p:nvSpPr>
          <p:cNvPr id="4" name="Espace réservé du contenu 3">
            <a:extLst>
              <a:ext uri="{FF2B5EF4-FFF2-40B4-BE49-F238E27FC236}">
                <a16:creationId xmlns:a16="http://schemas.microsoft.com/office/drawing/2014/main" xmlns="" id="{0EA90D4B-9BE6-4686-8305-FC5EA1727129}"/>
              </a:ext>
            </a:extLst>
          </p:cNvPr>
          <p:cNvSpPr>
            <a:spLocks noGrp="1"/>
          </p:cNvSpPr>
          <p:nvPr>
            <p:ph sz="half" idx="2"/>
          </p:nvPr>
        </p:nvSpPr>
        <p:spPr>
          <a:xfrm>
            <a:off x="839788" y="2505075"/>
            <a:ext cx="5157787" cy="3684588"/>
          </a:xfrm>
        </p:spPr>
        <p:txBody>
          <a:bodyPr>
            <a:normAutofit/>
          </a:bodyPr>
          <a:lstStyle>
            <a:lvl1pPr>
              <a:defRPr sz="3200">
                <a:latin typeface="+mn-lt"/>
              </a:defRPr>
            </a:lvl1pPr>
            <a:lvl2pPr>
              <a:defRPr sz="2800">
                <a:latin typeface="+mn-lt"/>
              </a:defRPr>
            </a:lvl2pPr>
            <a:lvl3pPr>
              <a:defRPr sz="2400">
                <a:latin typeface="+mn-lt"/>
              </a:defRPr>
            </a:lvl3pPr>
            <a:lvl4pPr>
              <a:defRPr sz="2000">
                <a:latin typeface="+mn-lt"/>
              </a:defRPr>
            </a:lvl4pPr>
            <a:lvl5pPr>
              <a:defRPr sz="2000">
                <a:latin typeface="+mn-lt"/>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5" name="Espace réservé du texte 4">
            <a:extLst>
              <a:ext uri="{FF2B5EF4-FFF2-40B4-BE49-F238E27FC236}">
                <a16:creationId xmlns:a16="http://schemas.microsoft.com/office/drawing/2014/main" xmlns="" id="{00AEF2BC-AC8E-43DF-969C-02051D7E3162}"/>
              </a:ext>
            </a:extLst>
          </p:cNvPr>
          <p:cNvSpPr>
            <a:spLocks noGrp="1"/>
          </p:cNvSpPr>
          <p:nvPr>
            <p:ph type="body" sz="quarter" idx="3"/>
          </p:nvPr>
        </p:nvSpPr>
        <p:spPr>
          <a:xfrm>
            <a:off x="6123398" y="1681163"/>
            <a:ext cx="5231990" cy="823912"/>
          </a:xfrm>
        </p:spPr>
        <p:txBody>
          <a:bodyPr anchor="b">
            <a:noAutofit/>
          </a:bodyPr>
          <a:lstStyle>
            <a:lvl1pPr marL="0" indent="0">
              <a:buNone/>
              <a:defRPr sz="3200" b="1">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Modifier les styles du texte du masque</a:t>
            </a:r>
          </a:p>
        </p:txBody>
      </p:sp>
      <p:sp>
        <p:nvSpPr>
          <p:cNvPr id="6" name="Espace réservé du contenu 5">
            <a:extLst>
              <a:ext uri="{FF2B5EF4-FFF2-40B4-BE49-F238E27FC236}">
                <a16:creationId xmlns:a16="http://schemas.microsoft.com/office/drawing/2014/main" xmlns="" id="{61890A27-6A2E-46C4-8682-ECE3F6128090}"/>
              </a:ext>
            </a:extLst>
          </p:cNvPr>
          <p:cNvSpPr>
            <a:spLocks noGrp="1"/>
          </p:cNvSpPr>
          <p:nvPr>
            <p:ph sz="quarter" idx="4"/>
          </p:nvPr>
        </p:nvSpPr>
        <p:spPr>
          <a:xfrm>
            <a:off x="6172200" y="2505075"/>
            <a:ext cx="5183188" cy="3684588"/>
          </a:xfrm>
        </p:spPr>
        <p:txBody>
          <a:bodyPr>
            <a:normAutofit/>
          </a:bodyPr>
          <a:lstStyle>
            <a:lvl1pPr>
              <a:defRPr sz="3200">
                <a:latin typeface="+mn-lt"/>
              </a:defRPr>
            </a:lvl1pPr>
            <a:lvl2pPr>
              <a:defRPr sz="2800">
                <a:latin typeface="+mn-lt"/>
              </a:defRPr>
            </a:lvl2pPr>
            <a:lvl3pPr>
              <a:defRPr sz="2400">
                <a:latin typeface="+mn-lt"/>
              </a:defRPr>
            </a:lvl3pPr>
            <a:lvl4pPr>
              <a:defRPr sz="2000">
                <a:latin typeface="+mn-lt"/>
              </a:defRPr>
            </a:lvl4pPr>
            <a:lvl5pPr>
              <a:defRPr sz="2000">
                <a:latin typeface="+mn-lt"/>
              </a:defRPr>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xmlns="" id="{1203881A-53F0-45FD-9580-F54B592409CB}"/>
              </a:ext>
            </a:extLst>
          </p:cNvPr>
          <p:cNvSpPr>
            <a:spLocks noGrp="1"/>
          </p:cNvSpPr>
          <p:nvPr>
            <p:ph type="dt" sz="half" idx="10"/>
          </p:nvPr>
        </p:nvSpPr>
        <p:spPr/>
        <p:txBody>
          <a:bodyPr/>
          <a:lstStyle/>
          <a:p>
            <a:fld id="{B4E5394B-3B53-4662-AC64-CA528B3DAD84}" type="datetimeFigureOut">
              <a:rPr lang="fr-FR" smtClean="0"/>
              <a:t>30/10/2019</a:t>
            </a:fld>
            <a:endParaRPr lang="fr-FR"/>
          </a:p>
        </p:txBody>
      </p:sp>
      <p:sp>
        <p:nvSpPr>
          <p:cNvPr id="8" name="Espace réservé du pied de page 7">
            <a:extLst>
              <a:ext uri="{FF2B5EF4-FFF2-40B4-BE49-F238E27FC236}">
                <a16:creationId xmlns:a16="http://schemas.microsoft.com/office/drawing/2014/main" xmlns="" id="{74686B07-8A04-4B81-A64A-2EA95CD4CF4C}"/>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xmlns="" id="{F73B36A7-E0F6-4484-94D0-730A28F97139}"/>
              </a:ext>
            </a:extLst>
          </p:cNvPr>
          <p:cNvSpPr>
            <a:spLocks noGrp="1"/>
          </p:cNvSpPr>
          <p:nvPr>
            <p:ph type="sldNum" sz="quarter" idx="12"/>
          </p:nvPr>
        </p:nvSpPr>
        <p:spPr/>
        <p:txBody>
          <a:bodyPr/>
          <a:lstStyle/>
          <a:p>
            <a:fld id="{3789EEFA-26A7-4421-B2A9-10BA79A04CB4}" type="slidenum">
              <a:rPr lang="fr-FR" smtClean="0"/>
              <a:t>‹N›</a:t>
            </a:fld>
            <a:endParaRPr lang="fr-FR"/>
          </a:p>
        </p:txBody>
      </p:sp>
    </p:spTree>
    <p:extLst>
      <p:ext uri="{BB962C8B-B14F-4D97-AF65-F5344CB8AC3E}">
        <p14:creationId xmlns:p14="http://schemas.microsoft.com/office/powerpoint/2010/main" val="68468653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8695A797-630B-4DAD-B399-DA9091D08914}"/>
              </a:ext>
            </a:extLst>
          </p:cNvPr>
          <p:cNvSpPr>
            <a:spLocks noGrp="1"/>
          </p:cNvSpPr>
          <p:nvPr>
            <p:ph type="title"/>
          </p:nvPr>
        </p:nvSpPr>
        <p:spPr/>
        <p:txBody>
          <a:bodyPr/>
          <a:lstStyle>
            <a:lvl1pPr>
              <a:defRPr>
                <a:latin typeface="+mn-lt"/>
              </a:defRPr>
            </a:lvl1pPr>
          </a:lstStyle>
          <a:p>
            <a:r>
              <a:rPr lang="fr-FR"/>
              <a:t>Modifiez le style du titre</a:t>
            </a:r>
          </a:p>
        </p:txBody>
      </p:sp>
      <p:sp>
        <p:nvSpPr>
          <p:cNvPr id="3" name="Espace réservé de la date 2">
            <a:extLst>
              <a:ext uri="{FF2B5EF4-FFF2-40B4-BE49-F238E27FC236}">
                <a16:creationId xmlns:a16="http://schemas.microsoft.com/office/drawing/2014/main" xmlns="" id="{FF1AEA3B-C4E9-46BE-8C98-5EFA4CBDE724}"/>
              </a:ext>
            </a:extLst>
          </p:cNvPr>
          <p:cNvSpPr>
            <a:spLocks noGrp="1"/>
          </p:cNvSpPr>
          <p:nvPr>
            <p:ph type="dt" sz="half" idx="10"/>
          </p:nvPr>
        </p:nvSpPr>
        <p:spPr/>
        <p:txBody>
          <a:bodyPr/>
          <a:lstStyle/>
          <a:p>
            <a:fld id="{B4E5394B-3B53-4662-AC64-CA528B3DAD84}" type="datetimeFigureOut">
              <a:rPr lang="fr-FR" smtClean="0"/>
              <a:t>30/10/2019</a:t>
            </a:fld>
            <a:endParaRPr lang="fr-FR"/>
          </a:p>
        </p:txBody>
      </p:sp>
      <p:sp>
        <p:nvSpPr>
          <p:cNvPr id="4" name="Espace réservé du pied de page 3">
            <a:extLst>
              <a:ext uri="{FF2B5EF4-FFF2-40B4-BE49-F238E27FC236}">
                <a16:creationId xmlns:a16="http://schemas.microsoft.com/office/drawing/2014/main" xmlns="" id="{AB45D512-8E28-416E-9714-858311459666}"/>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xmlns="" id="{245856FF-0C01-4C8C-B6D5-9EC7BC0254EA}"/>
              </a:ext>
            </a:extLst>
          </p:cNvPr>
          <p:cNvSpPr>
            <a:spLocks noGrp="1"/>
          </p:cNvSpPr>
          <p:nvPr>
            <p:ph type="sldNum" sz="quarter" idx="12"/>
          </p:nvPr>
        </p:nvSpPr>
        <p:spPr/>
        <p:txBody>
          <a:bodyPr/>
          <a:lstStyle/>
          <a:p>
            <a:fld id="{3789EEFA-26A7-4421-B2A9-10BA79A04CB4}" type="slidenum">
              <a:rPr lang="fr-FR" smtClean="0"/>
              <a:t>‹N›</a:t>
            </a:fld>
            <a:endParaRPr lang="fr-FR"/>
          </a:p>
        </p:txBody>
      </p:sp>
    </p:spTree>
    <p:extLst>
      <p:ext uri="{BB962C8B-B14F-4D97-AF65-F5344CB8AC3E}">
        <p14:creationId xmlns:p14="http://schemas.microsoft.com/office/powerpoint/2010/main" val="33231805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215C2C33-81FA-4E3C-BA0A-1851A567B258}"/>
              </a:ext>
            </a:extLst>
          </p:cNvPr>
          <p:cNvSpPr>
            <a:spLocks noGrp="1"/>
          </p:cNvSpPr>
          <p:nvPr>
            <p:ph type="ctrTitle"/>
          </p:nvPr>
        </p:nvSpPr>
        <p:spPr>
          <a:xfrm>
            <a:off x="647272" y="1500028"/>
            <a:ext cx="10900881" cy="986320"/>
          </a:xfrm>
        </p:spPr>
        <p:txBody>
          <a:bodyPr anchor="b"/>
          <a:lstStyle>
            <a:lvl1pPr algn="ctr">
              <a:defRPr sz="6000">
                <a:latin typeface="+mn-lt"/>
              </a:defRPr>
            </a:lvl1pPr>
          </a:lstStyle>
          <a:p>
            <a:r>
              <a:rPr lang="fr-FR" dirty="0"/>
              <a:t>Modifiez le style du titre</a:t>
            </a:r>
          </a:p>
        </p:txBody>
      </p:sp>
      <p:sp>
        <p:nvSpPr>
          <p:cNvPr id="3" name="Sous-titre 2">
            <a:extLst>
              <a:ext uri="{FF2B5EF4-FFF2-40B4-BE49-F238E27FC236}">
                <a16:creationId xmlns:a16="http://schemas.microsoft.com/office/drawing/2014/main" xmlns="" id="{09712CF5-5685-49E1-85C3-4975F7BFB90C}"/>
              </a:ext>
            </a:extLst>
          </p:cNvPr>
          <p:cNvSpPr>
            <a:spLocks noGrp="1"/>
          </p:cNvSpPr>
          <p:nvPr>
            <p:ph type="subTitle" idx="1" hasCustomPrompt="1"/>
          </p:nvPr>
        </p:nvSpPr>
        <p:spPr>
          <a:xfrm>
            <a:off x="647272" y="2486348"/>
            <a:ext cx="10900881" cy="3626776"/>
          </a:xfrm>
        </p:spPr>
        <p:txBody>
          <a:bodyPr>
            <a:normAutofit/>
          </a:bodyPr>
          <a:lstStyle>
            <a:lvl1pPr marL="457200" indent="-457200" algn="l">
              <a:lnSpc>
                <a:spcPct val="150000"/>
              </a:lnSpc>
              <a:spcBef>
                <a:spcPts val="0"/>
              </a:spcBef>
              <a:spcAft>
                <a:spcPts val="0"/>
              </a:spcAft>
              <a:buFont typeface="Arial" panose="020B0604020202020204" pitchFamily="34" charset="0"/>
              <a:buChar char="•"/>
              <a:defRPr sz="3200">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dirty="0"/>
              <a:t>Modifiez le style des sous-titres du masque</a:t>
            </a:r>
          </a:p>
          <a:p>
            <a:r>
              <a:rPr lang="fr-FR" dirty="0"/>
              <a:t> </a:t>
            </a:r>
          </a:p>
          <a:p>
            <a:r>
              <a:rPr lang="fr-FR" dirty="0"/>
              <a:t> </a:t>
            </a:r>
          </a:p>
          <a:p>
            <a:r>
              <a:rPr lang="fr-FR" dirty="0"/>
              <a:t> </a:t>
            </a:r>
          </a:p>
          <a:p>
            <a:endParaRPr lang="fr-FR" dirty="0"/>
          </a:p>
          <a:p>
            <a:endParaRPr lang="fr-FR" dirty="0"/>
          </a:p>
          <a:p>
            <a:endParaRPr lang="fr-FR" dirty="0"/>
          </a:p>
        </p:txBody>
      </p:sp>
      <p:sp>
        <p:nvSpPr>
          <p:cNvPr id="4" name="Espace réservé de la date 3">
            <a:extLst>
              <a:ext uri="{FF2B5EF4-FFF2-40B4-BE49-F238E27FC236}">
                <a16:creationId xmlns:a16="http://schemas.microsoft.com/office/drawing/2014/main" xmlns="" id="{6D09DE22-AD77-469E-AC57-E979D870F97D}"/>
              </a:ext>
            </a:extLst>
          </p:cNvPr>
          <p:cNvSpPr>
            <a:spLocks noGrp="1"/>
          </p:cNvSpPr>
          <p:nvPr>
            <p:ph type="dt" sz="half" idx="10"/>
          </p:nvPr>
        </p:nvSpPr>
        <p:spPr/>
        <p:txBody>
          <a:bodyPr/>
          <a:lstStyle/>
          <a:p>
            <a:fld id="{B4E5394B-3B53-4662-AC64-CA528B3DAD84}" type="datetimeFigureOut">
              <a:rPr lang="fr-FR" smtClean="0"/>
              <a:t>30/10/2019</a:t>
            </a:fld>
            <a:endParaRPr lang="fr-FR"/>
          </a:p>
        </p:txBody>
      </p:sp>
      <p:sp>
        <p:nvSpPr>
          <p:cNvPr id="5" name="Espace réservé du pied de page 4">
            <a:extLst>
              <a:ext uri="{FF2B5EF4-FFF2-40B4-BE49-F238E27FC236}">
                <a16:creationId xmlns:a16="http://schemas.microsoft.com/office/drawing/2014/main" xmlns="" id="{A333333A-87ED-4C95-B3F1-884E6C3B092E}"/>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xmlns="" id="{AB2EE241-917E-436B-BE82-84FBD19D2181}"/>
              </a:ext>
            </a:extLst>
          </p:cNvPr>
          <p:cNvSpPr>
            <a:spLocks noGrp="1"/>
          </p:cNvSpPr>
          <p:nvPr>
            <p:ph type="sldNum" sz="quarter" idx="12"/>
          </p:nvPr>
        </p:nvSpPr>
        <p:spPr/>
        <p:txBody>
          <a:bodyPr/>
          <a:lstStyle/>
          <a:p>
            <a:fld id="{3789EEFA-26A7-4421-B2A9-10BA79A04CB4}" type="slidenum">
              <a:rPr lang="fr-FR" smtClean="0"/>
              <a:t>‹N›</a:t>
            </a:fld>
            <a:endParaRPr lang="fr-FR" dirty="0"/>
          </a:p>
        </p:txBody>
      </p:sp>
    </p:spTree>
    <p:extLst>
      <p:ext uri="{BB962C8B-B14F-4D97-AF65-F5344CB8AC3E}">
        <p14:creationId xmlns:p14="http://schemas.microsoft.com/office/powerpoint/2010/main" val="210359413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xmlns="" id="{5F57B964-BFF8-4997-A02B-36B3CACBB6D5}"/>
              </a:ext>
            </a:extLst>
          </p:cNvPr>
          <p:cNvSpPr>
            <a:spLocks noGrp="1"/>
          </p:cNvSpPr>
          <p:nvPr>
            <p:ph type="dt" sz="half" idx="10"/>
          </p:nvPr>
        </p:nvSpPr>
        <p:spPr/>
        <p:txBody>
          <a:bodyPr/>
          <a:lstStyle/>
          <a:p>
            <a:fld id="{B4E5394B-3B53-4662-AC64-CA528B3DAD84}" type="datetimeFigureOut">
              <a:rPr lang="fr-FR" smtClean="0"/>
              <a:t>30/10/2019</a:t>
            </a:fld>
            <a:endParaRPr lang="fr-FR"/>
          </a:p>
        </p:txBody>
      </p:sp>
      <p:sp>
        <p:nvSpPr>
          <p:cNvPr id="3" name="Espace réservé du pied de page 2">
            <a:extLst>
              <a:ext uri="{FF2B5EF4-FFF2-40B4-BE49-F238E27FC236}">
                <a16:creationId xmlns:a16="http://schemas.microsoft.com/office/drawing/2014/main" xmlns="" id="{AA994773-FFB7-495C-8D99-B6D5F9B3BABB}"/>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xmlns="" id="{9E993559-AA36-46F1-A939-A33CEFE4A0AC}"/>
              </a:ext>
            </a:extLst>
          </p:cNvPr>
          <p:cNvSpPr>
            <a:spLocks noGrp="1"/>
          </p:cNvSpPr>
          <p:nvPr>
            <p:ph type="sldNum" sz="quarter" idx="12"/>
          </p:nvPr>
        </p:nvSpPr>
        <p:spPr/>
        <p:txBody>
          <a:bodyPr/>
          <a:lstStyle/>
          <a:p>
            <a:fld id="{3789EEFA-26A7-4421-B2A9-10BA79A04CB4}" type="slidenum">
              <a:rPr lang="fr-FR" smtClean="0"/>
              <a:t>‹N›</a:t>
            </a:fld>
            <a:endParaRPr lang="fr-FR"/>
          </a:p>
        </p:txBody>
      </p:sp>
    </p:spTree>
    <p:extLst>
      <p:ext uri="{BB962C8B-B14F-4D97-AF65-F5344CB8AC3E}">
        <p14:creationId xmlns:p14="http://schemas.microsoft.com/office/powerpoint/2010/main" val="347687785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8399DDAE-F0F8-406D-B14C-97233064393D}"/>
              </a:ext>
            </a:extLst>
          </p:cNvPr>
          <p:cNvSpPr>
            <a:spLocks noGrp="1"/>
          </p:cNvSpPr>
          <p:nvPr>
            <p:ph type="title" hasCustomPrompt="1"/>
          </p:nvPr>
        </p:nvSpPr>
        <p:spPr>
          <a:xfrm>
            <a:off x="839788" y="1428108"/>
            <a:ext cx="3932237" cy="629292"/>
          </a:xfrm>
        </p:spPr>
        <p:txBody>
          <a:bodyPr anchor="b">
            <a:normAutofit/>
          </a:bodyPr>
          <a:lstStyle>
            <a:lvl1pPr>
              <a:defRPr sz="3200">
                <a:latin typeface="+mn-lt"/>
              </a:defRPr>
            </a:lvl1pPr>
          </a:lstStyle>
          <a:p>
            <a:r>
              <a:rPr lang="fr-FR" dirty="0"/>
              <a:t>Modifiez le style du</a:t>
            </a:r>
          </a:p>
        </p:txBody>
      </p:sp>
      <p:sp>
        <p:nvSpPr>
          <p:cNvPr id="3" name="Espace réservé du contenu 2">
            <a:extLst>
              <a:ext uri="{FF2B5EF4-FFF2-40B4-BE49-F238E27FC236}">
                <a16:creationId xmlns:a16="http://schemas.microsoft.com/office/drawing/2014/main" xmlns="" id="{4A0924DA-2DF1-40E8-8258-AFF611BDE7C7}"/>
              </a:ext>
            </a:extLst>
          </p:cNvPr>
          <p:cNvSpPr>
            <a:spLocks noGrp="1"/>
          </p:cNvSpPr>
          <p:nvPr>
            <p:ph idx="1"/>
          </p:nvPr>
        </p:nvSpPr>
        <p:spPr>
          <a:xfrm>
            <a:off x="5183188" y="1428108"/>
            <a:ext cx="6172200" cy="4432942"/>
          </a:xfrm>
        </p:spPr>
        <p:txBody>
          <a:bodyPr>
            <a:normAutofit/>
          </a:bodyPr>
          <a:lstStyle>
            <a:lvl1pPr>
              <a:defRPr sz="3600">
                <a:latin typeface="+mn-lt"/>
              </a:defRPr>
            </a:lvl1pPr>
            <a:lvl2pPr>
              <a:defRPr sz="3200">
                <a:latin typeface="+mn-lt"/>
              </a:defRPr>
            </a:lvl2pPr>
            <a:lvl3pPr>
              <a:defRPr sz="2800">
                <a:latin typeface="+mn-lt"/>
              </a:defRPr>
            </a:lvl3pPr>
            <a:lvl4pPr>
              <a:defRPr sz="2400">
                <a:latin typeface="+mn-lt"/>
              </a:defRPr>
            </a:lvl4pPr>
            <a:lvl5pPr>
              <a:defRPr sz="2400">
                <a:latin typeface="+mn-lt"/>
              </a:defRPr>
            </a:lvl5pPr>
            <a:lvl6pPr>
              <a:defRPr sz="2000"/>
            </a:lvl6pPr>
            <a:lvl7pPr>
              <a:defRPr sz="2000"/>
            </a:lvl7pPr>
            <a:lvl8pPr>
              <a:defRPr sz="2000"/>
            </a:lvl8pPr>
            <a:lvl9pPr>
              <a:defRPr sz="2000"/>
            </a:lvl9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4" name="Espace réservé du texte 3">
            <a:extLst>
              <a:ext uri="{FF2B5EF4-FFF2-40B4-BE49-F238E27FC236}">
                <a16:creationId xmlns:a16="http://schemas.microsoft.com/office/drawing/2014/main" xmlns="" id="{77FF2C64-A9E0-4923-9CAF-D6A843B476E8}"/>
              </a:ext>
            </a:extLst>
          </p:cNvPr>
          <p:cNvSpPr>
            <a:spLocks noGrp="1"/>
          </p:cNvSpPr>
          <p:nvPr>
            <p:ph type="body" sz="half" idx="2"/>
          </p:nvPr>
        </p:nvSpPr>
        <p:spPr>
          <a:xfrm>
            <a:off x="839788" y="2057400"/>
            <a:ext cx="3932237" cy="3811588"/>
          </a:xfrm>
        </p:spPr>
        <p:txBody>
          <a:bodyPr>
            <a:normAutofit/>
          </a:bodyPr>
          <a:lstStyle>
            <a:lvl1pPr marL="0" indent="0">
              <a:buNone/>
              <a:defRPr sz="1800">
                <a:latin typeface="+mn-lt"/>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dirty="0"/>
              <a:t>Modifier les styles du texte du masque</a:t>
            </a:r>
          </a:p>
        </p:txBody>
      </p:sp>
      <p:sp>
        <p:nvSpPr>
          <p:cNvPr id="5" name="Espace réservé de la date 4">
            <a:extLst>
              <a:ext uri="{FF2B5EF4-FFF2-40B4-BE49-F238E27FC236}">
                <a16:creationId xmlns:a16="http://schemas.microsoft.com/office/drawing/2014/main" xmlns="" id="{F055D507-F8BF-4C1B-8CC0-1D232A46D99D}"/>
              </a:ext>
            </a:extLst>
          </p:cNvPr>
          <p:cNvSpPr>
            <a:spLocks noGrp="1"/>
          </p:cNvSpPr>
          <p:nvPr>
            <p:ph type="dt" sz="half" idx="10"/>
          </p:nvPr>
        </p:nvSpPr>
        <p:spPr/>
        <p:txBody>
          <a:bodyPr/>
          <a:lstStyle/>
          <a:p>
            <a:fld id="{B4E5394B-3B53-4662-AC64-CA528B3DAD84}" type="datetimeFigureOut">
              <a:rPr lang="fr-FR" smtClean="0"/>
              <a:t>30/10/2019</a:t>
            </a:fld>
            <a:endParaRPr lang="fr-FR"/>
          </a:p>
        </p:txBody>
      </p:sp>
      <p:sp>
        <p:nvSpPr>
          <p:cNvPr id="6" name="Espace réservé du pied de page 5">
            <a:extLst>
              <a:ext uri="{FF2B5EF4-FFF2-40B4-BE49-F238E27FC236}">
                <a16:creationId xmlns:a16="http://schemas.microsoft.com/office/drawing/2014/main" xmlns="" id="{01208F8F-745E-44B5-AD99-CCE3D15702DA}"/>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xmlns="" id="{63AB5156-0B0E-407C-8928-014EF1404B18}"/>
              </a:ext>
            </a:extLst>
          </p:cNvPr>
          <p:cNvSpPr>
            <a:spLocks noGrp="1"/>
          </p:cNvSpPr>
          <p:nvPr>
            <p:ph type="sldNum" sz="quarter" idx="12"/>
          </p:nvPr>
        </p:nvSpPr>
        <p:spPr/>
        <p:txBody>
          <a:bodyPr/>
          <a:lstStyle/>
          <a:p>
            <a:fld id="{3789EEFA-26A7-4421-B2A9-10BA79A04CB4}" type="slidenum">
              <a:rPr lang="fr-FR" smtClean="0"/>
              <a:t>‹N›</a:t>
            </a:fld>
            <a:endParaRPr lang="fr-FR"/>
          </a:p>
        </p:txBody>
      </p:sp>
    </p:spTree>
    <p:extLst>
      <p:ext uri="{BB962C8B-B14F-4D97-AF65-F5344CB8AC3E}">
        <p14:creationId xmlns:p14="http://schemas.microsoft.com/office/powerpoint/2010/main" val="428912218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F40873E7-FF98-4FB7-97D2-8613FF4255BA}"/>
              </a:ext>
            </a:extLst>
          </p:cNvPr>
          <p:cNvSpPr>
            <a:spLocks noGrp="1"/>
          </p:cNvSpPr>
          <p:nvPr>
            <p:ph type="title" hasCustomPrompt="1"/>
          </p:nvPr>
        </p:nvSpPr>
        <p:spPr>
          <a:xfrm>
            <a:off x="839788" y="1520575"/>
            <a:ext cx="3932237" cy="536824"/>
          </a:xfrm>
        </p:spPr>
        <p:txBody>
          <a:bodyPr anchor="b"/>
          <a:lstStyle>
            <a:lvl1pPr>
              <a:defRPr sz="3200">
                <a:latin typeface="+mn-lt"/>
              </a:defRPr>
            </a:lvl1pPr>
          </a:lstStyle>
          <a:p>
            <a:r>
              <a:rPr lang="fr-FR" dirty="0"/>
              <a:t>Modifiez le style du</a:t>
            </a:r>
          </a:p>
        </p:txBody>
      </p:sp>
      <p:sp>
        <p:nvSpPr>
          <p:cNvPr id="3" name="Espace réservé pour une image  2">
            <a:extLst>
              <a:ext uri="{FF2B5EF4-FFF2-40B4-BE49-F238E27FC236}">
                <a16:creationId xmlns:a16="http://schemas.microsoft.com/office/drawing/2014/main" xmlns="" id="{156FFA29-5847-453D-B16A-F19CD1350DC0}"/>
              </a:ext>
            </a:extLst>
          </p:cNvPr>
          <p:cNvSpPr>
            <a:spLocks noGrp="1"/>
          </p:cNvSpPr>
          <p:nvPr>
            <p:ph type="pic" idx="1"/>
          </p:nvPr>
        </p:nvSpPr>
        <p:spPr>
          <a:xfrm>
            <a:off x="5183188" y="1520575"/>
            <a:ext cx="6172200" cy="4340475"/>
          </a:xfrm>
        </p:spPr>
        <p:txBody>
          <a:bodyPr/>
          <a:lstStyle>
            <a:lvl1pPr marL="0" indent="0">
              <a:buNone/>
              <a:defRPr sz="3200">
                <a:latin typeface="+mn-lt"/>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dirty="0"/>
          </a:p>
        </p:txBody>
      </p:sp>
      <p:sp>
        <p:nvSpPr>
          <p:cNvPr id="4" name="Espace réservé du texte 3">
            <a:extLst>
              <a:ext uri="{FF2B5EF4-FFF2-40B4-BE49-F238E27FC236}">
                <a16:creationId xmlns:a16="http://schemas.microsoft.com/office/drawing/2014/main" xmlns="" id="{E162BF5B-805E-4F78-8B4D-9B5CF6CFDB59}"/>
              </a:ext>
            </a:extLst>
          </p:cNvPr>
          <p:cNvSpPr>
            <a:spLocks noGrp="1"/>
          </p:cNvSpPr>
          <p:nvPr>
            <p:ph type="body" sz="half" idx="2"/>
          </p:nvPr>
        </p:nvSpPr>
        <p:spPr>
          <a:xfrm>
            <a:off x="839788" y="2057400"/>
            <a:ext cx="3932237" cy="3811588"/>
          </a:xfrm>
        </p:spPr>
        <p:txBody>
          <a:bodyPr>
            <a:normAutofit/>
          </a:bodyPr>
          <a:lstStyle>
            <a:lvl1pPr marL="342900" indent="-342900">
              <a:buFont typeface="Arial" panose="020B0604020202020204" pitchFamily="34" charset="0"/>
              <a:buChar char="•"/>
              <a:defRPr sz="2400">
                <a:latin typeface="+mn-lt"/>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dirty="0"/>
              <a:t>Modifier les styles du texte du masque</a:t>
            </a:r>
          </a:p>
        </p:txBody>
      </p:sp>
      <p:sp>
        <p:nvSpPr>
          <p:cNvPr id="5" name="Espace réservé de la date 4">
            <a:extLst>
              <a:ext uri="{FF2B5EF4-FFF2-40B4-BE49-F238E27FC236}">
                <a16:creationId xmlns:a16="http://schemas.microsoft.com/office/drawing/2014/main" xmlns="" id="{4E5FB34F-0D64-42B2-8DF4-7FE235E4872D}"/>
              </a:ext>
            </a:extLst>
          </p:cNvPr>
          <p:cNvSpPr>
            <a:spLocks noGrp="1"/>
          </p:cNvSpPr>
          <p:nvPr>
            <p:ph type="dt" sz="half" idx="10"/>
          </p:nvPr>
        </p:nvSpPr>
        <p:spPr/>
        <p:txBody>
          <a:bodyPr/>
          <a:lstStyle/>
          <a:p>
            <a:fld id="{B4E5394B-3B53-4662-AC64-CA528B3DAD84}" type="datetimeFigureOut">
              <a:rPr lang="fr-FR" smtClean="0"/>
              <a:t>30/10/2019</a:t>
            </a:fld>
            <a:endParaRPr lang="fr-FR"/>
          </a:p>
        </p:txBody>
      </p:sp>
      <p:sp>
        <p:nvSpPr>
          <p:cNvPr id="6" name="Espace réservé du pied de page 5">
            <a:extLst>
              <a:ext uri="{FF2B5EF4-FFF2-40B4-BE49-F238E27FC236}">
                <a16:creationId xmlns:a16="http://schemas.microsoft.com/office/drawing/2014/main" xmlns="" id="{AA0DD71C-2F3E-4175-8969-8F091AECA3C3}"/>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xmlns="" id="{8E4E7506-D45B-4CD9-9C83-C42B64CA5FC3}"/>
              </a:ext>
            </a:extLst>
          </p:cNvPr>
          <p:cNvSpPr>
            <a:spLocks noGrp="1"/>
          </p:cNvSpPr>
          <p:nvPr>
            <p:ph type="sldNum" sz="quarter" idx="12"/>
          </p:nvPr>
        </p:nvSpPr>
        <p:spPr/>
        <p:txBody>
          <a:bodyPr/>
          <a:lstStyle/>
          <a:p>
            <a:fld id="{3789EEFA-26A7-4421-B2A9-10BA79A04CB4}" type="slidenum">
              <a:rPr lang="fr-FR" smtClean="0"/>
              <a:t>‹N›</a:t>
            </a:fld>
            <a:endParaRPr lang="fr-FR"/>
          </a:p>
        </p:txBody>
      </p:sp>
    </p:spTree>
    <p:extLst>
      <p:ext uri="{BB962C8B-B14F-4D97-AF65-F5344CB8AC3E}">
        <p14:creationId xmlns:p14="http://schemas.microsoft.com/office/powerpoint/2010/main" val="97060719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1151B7E5-CC8E-48A2-AB3E-9637CD85D1E7}"/>
              </a:ext>
            </a:extLst>
          </p:cNvPr>
          <p:cNvSpPr>
            <a:spLocks noGrp="1"/>
          </p:cNvSpPr>
          <p:nvPr>
            <p:ph type="title"/>
          </p:nvPr>
        </p:nvSpPr>
        <p:spPr/>
        <p:txBody>
          <a:bodyPr/>
          <a:lstStyle>
            <a:lvl1pPr>
              <a:defRPr>
                <a:latin typeface="+mn-lt"/>
              </a:defRPr>
            </a:lvl1pPr>
          </a:lstStyle>
          <a:p>
            <a:r>
              <a:rPr lang="fr-FR"/>
              <a:t>Modifiez le style du titre</a:t>
            </a:r>
          </a:p>
        </p:txBody>
      </p:sp>
      <p:sp>
        <p:nvSpPr>
          <p:cNvPr id="3" name="Espace réservé du texte vertical 2">
            <a:extLst>
              <a:ext uri="{FF2B5EF4-FFF2-40B4-BE49-F238E27FC236}">
                <a16:creationId xmlns:a16="http://schemas.microsoft.com/office/drawing/2014/main" xmlns="" id="{E7BC1D72-3F42-4C06-A61F-93E5EF3CECB0}"/>
              </a:ext>
            </a:extLst>
          </p:cNvPr>
          <p:cNvSpPr>
            <a:spLocks noGrp="1"/>
          </p:cNvSpPr>
          <p:nvPr>
            <p:ph type="body" orient="vert" idx="1"/>
          </p:nvPr>
        </p:nvSpPr>
        <p:spPr/>
        <p:txBody>
          <a:bodyPr vert="eaVert"/>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xmlns="" id="{C8E6E833-B8B5-46EE-99FD-0329A8853CCA}"/>
              </a:ext>
            </a:extLst>
          </p:cNvPr>
          <p:cNvSpPr>
            <a:spLocks noGrp="1"/>
          </p:cNvSpPr>
          <p:nvPr>
            <p:ph type="dt" sz="half" idx="10"/>
          </p:nvPr>
        </p:nvSpPr>
        <p:spPr/>
        <p:txBody>
          <a:bodyPr/>
          <a:lstStyle/>
          <a:p>
            <a:fld id="{B4E5394B-3B53-4662-AC64-CA528B3DAD84}" type="datetimeFigureOut">
              <a:rPr lang="fr-FR" smtClean="0"/>
              <a:t>30/10/2019</a:t>
            </a:fld>
            <a:endParaRPr lang="fr-FR"/>
          </a:p>
        </p:txBody>
      </p:sp>
      <p:sp>
        <p:nvSpPr>
          <p:cNvPr id="5" name="Espace réservé du pied de page 4">
            <a:extLst>
              <a:ext uri="{FF2B5EF4-FFF2-40B4-BE49-F238E27FC236}">
                <a16:creationId xmlns:a16="http://schemas.microsoft.com/office/drawing/2014/main" xmlns="" id="{6FE84735-5B31-4B2E-BD03-610B03564912}"/>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xmlns="" id="{A9EB6D0D-A9D1-44F3-A3F6-414E6EA690E3}"/>
              </a:ext>
            </a:extLst>
          </p:cNvPr>
          <p:cNvSpPr>
            <a:spLocks noGrp="1"/>
          </p:cNvSpPr>
          <p:nvPr>
            <p:ph type="sldNum" sz="quarter" idx="12"/>
          </p:nvPr>
        </p:nvSpPr>
        <p:spPr/>
        <p:txBody>
          <a:bodyPr/>
          <a:lstStyle/>
          <a:p>
            <a:fld id="{3789EEFA-26A7-4421-B2A9-10BA79A04CB4}" type="slidenum">
              <a:rPr lang="fr-FR" smtClean="0"/>
              <a:t>‹N›</a:t>
            </a:fld>
            <a:endParaRPr lang="fr-FR"/>
          </a:p>
        </p:txBody>
      </p:sp>
    </p:spTree>
    <p:extLst>
      <p:ext uri="{BB962C8B-B14F-4D97-AF65-F5344CB8AC3E}">
        <p14:creationId xmlns:p14="http://schemas.microsoft.com/office/powerpoint/2010/main" val="71111895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xmlns="" id="{431959AF-6BD7-4C1D-B3F9-A19B47AFDECC}"/>
              </a:ext>
            </a:extLst>
          </p:cNvPr>
          <p:cNvSpPr>
            <a:spLocks noGrp="1"/>
          </p:cNvSpPr>
          <p:nvPr>
            <p:ph type="title" orient="vert"/>
          </p:nvPr>
        </p:nvSpPr>
        <p:spPr>
          <a:xfrm>
            <a:off x="8724900" y="1500027"/>
            <a:ext cx="2628900" cy="4676936"/>
          </a:xfrm>
        </p:spPr>
        <p:txBody>
          <a:bodyPr vert="eaVert"/>
          <a:lstStyle>
            <a:lvl1pPr>
              <a:defRPr>
                <a:latin typeface="+mn-lt"/>
              </a:defRPr>
            </a:lvl1pPr>
          </a:lstStyle>
          <a:p>
            <a:r>
              <a:rPr lang="fr-FR"/>
              <a:t>Modifiez le style du titre</a:t>
            </a:r>
          </a:p>
        </p:txBody>
      </p:sp>
      <p:sp>
        <p:nvSpPr>
          <p:cNvPr id="3" name="Espace réservé du texte vertical 2">
            <a:extLst>
              <a:ext uri="{FF2B5EF4-FFF2-40B4-BE49-F238E27FC236}">
                <a16:creationId xmlns:a16="http://schemas.microsoft.com/office/drawing/2014/main" xmlns="" id="{9E872331-7BD2-4B8A-B754-6E6165ED04C5}"/>
              </a:ext>
            </a:extLst>
          </p:cNvPr>
          <p:cNvSpPr>
            <a:spLocks noGrp="1"/>
          </p:cNvSpPr>
          <p:nvPr>
            <p:ph type="body" orient="vert" idx="1"/>
          </p:nvPr>
        </p:nvSpPr>
        <p:spPr>
          <a:xfrm>
            <a:off x="838200" y="1500027"/>
            <a:ext cx="7734300" cy="4676936"/>
          </a:xfrm>
        </p:spPr>
        <p:txBody>
          <a:bodyPr vert="eaVert"/>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xmlns="" id="{C618F18A-B521-4B5A-893D-64616DA97CDD}"/>
              </a:ext>
            </a:extLst>
          </p:cNvPr>
          <p:cNvSpPr>
            <a:spLocks noGrp="1"/>
          </p:cNvSpPr>
          <p:nvPr>
            <p:ph type="dt" sz="half" idx="10"/>
          </p:nvPr>
        </p:nvSpPr>
        <p:spPr/>
        <p:txBody>
          <a:bodyPr/>
          <a:lstStyle/>
          <a:p>
            <a:fld id="{B4E5394B-3B53-4662-AC64-CA528B3DAD84}" type="datetimeFigureOut">
              <a:rPr lang="fr-FR" smtClean="0"/>
              <a:t>30/10/2019</a:t>
            </a:fld>
            <a:endParaRPr lang="fr-FR"/>
          </a:p>
        </p:txBody>
      </p:sp>
      <p:sp>
        <p:nvSpPr>
          <p:cNvPr id="5" name="Espace réservé du pied de page 4">
            <a:extLst>
              <a:ext uri="{FF2B5EF4-FFF2-40B4-BE49-F238E27FC236}">
                <a16:creationId xmlns:a16="http://schemas.microsoft.com/office/drawing/2014/main" xmlns="" id="{E17EE7DA-5715-47A5-A4D8-4ABFE85FD5F7}"/>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xmlns="" id="{64C66941-9E9D-412C-AC7C-7CECA2133257}"/>
              </a:ext>
            </a:extLst>
          </p:cNvPr>
          <p:cNvSpPr>
            <a:spLocks noGrp="1"/>
          </p:cNvSpPr>
          <p:nvPr>
            <p:ph type="sldNum" sz="quarter" idx="12"/>
          </p:nvPr>
        </p:nvSpPr>
        <p:spPr/>
        <p:txBody>
          <a:bodyPr/>
          <a:lstStyle/>
          <a:p>
            <a:fld id="{3789EEFA-26A7-4421-B2A9-10BA79A04CB4}" type="slidenum">
              <a:rPr lang="fr-FR" smtClean="0"/>
              <a:t>‹N›</a:t>
            </a:fld>
            <a:endParaRPr lang="fr-FR"/>
          </a:p>
        </p:txBody>
      </p:sp>
    </p:spTree>
    <p:extLst>
      <p:ext uri="{BB962C8B-B14F-4D97-AF65-F5344CB8AC3E}">
        <p14:creationId xmlns:p14="http://schemas.microsoft.com/office/powerpoint/2010/main" val="6245742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65BF5D7F-AAC5-4C4E-B0B0-60304CED6FD5}"/>
              </a:ext>
            </a:extLst>
          </p:cNvPr>
          <p:cNvSpPr>
            <a:spLocks noGrp="1"/>
          </p:cNvSpPr>
          <p:nvPr>
            <p:ph type="title"/>
          </p:nvPr>
        </p:nvSpPr>
        <p:spPr/>
        <p:txBody>
          <a:bodyPr/>
          <a:lstStyle>
            <a:lvl1pPr>
              <a:defRPr>
                <a:latin typeface="+mn-lt"/>
              </a:defRPr>
            </a:lvl1pPr>
          </a:lstStyle>
          <a:p>
            <a:r>
              <a:rPr lang="fr-FR"/>
              <a:t>Modifiez le style du titre</a:t>
            </a:r>
          </a:p>
        </p:txBody>
      </p:sp>
      <p:sp>
        <p:nvSpPr>
          <p:cNvPr id="3" name="Espace réservé du contenu 2">
            <a:extLst>
              <a:ext uri="{FF2B5EF4-FFF2-40B4-BE49-F238E27FC236}">
                <a16:creationId xmlns:a16="http://schemas.microsoft.com/office/drawing/2014/main" xmlns="" id="{77638373-D14D-450A-849B-6BD7DD2320E7}"/>
              </a:ext>
            </a:extLst>
          </p:cNvPr>
          <p:cNvSpPr>
            <a:spLocks noGrp="1"/>
          </p:cNvSpPr>
          <p:nvPr>
            <p:ph idx="1"/>
          </p:nvPr>
        </p:nvSpPr>
        <p:spPr/>
        <p:txBody>
          <a:bodyPr/>
          <a:lstStyle>
            <a:lvl1pPr>
              <a:lnSpc>
                <a:spcPct val="150000"/>
              </a:lnSpc>
              <a:defRPr sz="4000">
                <a:latin typeface="+mn-lt"/>
              </a:defRPr>
            </a:lvl1pPr>
            <a:lvl2pPr>
              <a:lnSpc>
                <a:spcPct val="150000"/>
              </a:lnSpc>
              <a:defRPr sz="3600">
                <a:latin typeface="+mn-lt"/>
              </a:defRPr>
            </a:lvl2pPr>
            <a:lvl3pPr>
              <a:lnSpc>
                <a:spcPct val="150000"/>
              </a:lnSpc>
              <a:defRPr sz="3200">
                <a:latin typeface="+mn-lt"/>
              </a:defRPr>
            </a:lvl3pPr>
            <a:lvl4pPr>
              <a:lnSpc>
                <a:spcPct val="150000"/>
              </a:lnSpc>
              <a:defRPr sz="2800">
                <a:latin typeface="+mn-lt"/>
              </a:defRPr>
            </a:lvl4pPr>
            <a:lvl5pPr>
              <a:lnSpc>
                <a:spcPct val="150000"/>
              </a:lnSpc>
              <a:defRPr sz="2800">
                <a:latin typeface="+mn-lt"/>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4" name="Espace réservé de la date 3">
            <a:extLst>
              <a:ext uri="{FF2B5EF4-FFF2-40B4-BE49-F238E27FC236}">
                <a16:creationId xmlns:a16="http://schemas.microsoft.com/office/drawing/2014/main" xmlns="" id="{B0295595-9454-4CA6-8B6E-5BCC910A2F84}"/>
              </a:ext>
            </a:extLst>
          </p:cNvPr>
          <p:cNvSpPr>
            <a:spLocks noGrp="1"/>
          </p:cNvSpPr>
          <p:nvPr>
            <p:ph type="dt" sz="half" idx="10"/>
          </p:nvPr>
        </p:nvSpPr>
        <p:spPr/>
        <p:txBody>
          <a:bodyPr/>
          <a:lstStyle/>
          <a:p>
            <a:fld id="{B4E5394B-3B53-4662-AC64-CA528B3DAD84}" type="datetimeFigureOut">
              <a:rPr lang="fr-FR" smtClean="0"/>
              <a:t>30/10/2019</a:t>
            </a:fld>
            <a:endParaRPr lang="fr-FR"/>
          </a:p>
        </p:txBody>
      </p:sp>
      <p:sp>
        <p:nvSpPr>
          <p:cNvPr id="5" name="Espace réservé du pied de page 4">
            <a:extLst>
              <a:ext uri="{FF2B5EF4-FFF2-40B4-BE49-F238E27FC236}">
                <a16:creationId xmlns:a16="http://schemas.microsoft.com/office/drawing/2014/main" xmlns="" id="{B4CACACC-22BB-4C90-8457-882FC274B049}"/>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xmlns="" id="{15F2EE4E-D616-48B7-983B-EF6900FA4C04}"/>
              </a:ext>
            </a:extLst>
          </p:cNvPr>
          <p:cNvSpPr>
            <a:spLocks noGrp="1"/>
          </p:cNvSpPr>
          <p:nvPr>
            <p:ph type="sldNum" sz="quarter" idx="12"/>
          </p:nvPr>
        </p:nvSpPr>
        <p:spPr/>
        <p:txBody>
          <a:bodyPr/>
          <a:lstStyle/>
          <a:p>
            <a:fld id="{3789EEFA-26A7-4421-B2A9-10BA79A04CB4}" type="slidenum">
              <a:rPr lang="fr-FR" smtClean="0"/>
              <a:t>‹N›</a:t>
            </a:fld>
            <a:endParaRPr lang="fr-FR"/>
          </a:p>
        </p:txBody>
      </p:sp>
    </p:spTree>
    <p:extLst>
      <p:ext uri="{BB962C8B-B14F-4D97-AF65-F5344CB8AC3E}">
        <p14:creationId xmlns:p14="http://schemas.microsoft.com/office/powerpoint/2010/main" val="38123798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8162BA36-2795-4D03-8710-7859914A089D}"/>
              </a:ext>
            </a:extLst>
          </p:cNvPr>
          <p:cNvSpPr>
            <a:spLocks noGrp="1"/>
          </p:cNvSpPr>
          <p:nvPr>
            <p:ph type="title"/>
          </p:nvPr>
        </p:nvSpPr>
        <p:spPr>
          <a:xfrm>
            <a:off x="831850" y="1582221"/>
            <a:ext cx="10521950" cy="1047964"/>
          </a:xfrm>
        </p:spPr>
        <p:txBody>
          <a:bodyPr anchor="b"/>
          <a:lstStyle>
            <a:lvl1pPr>
              <a:defRPr sz="6000">
                <a:latin typeface="+mn-lt"/>
              </a:defRPr>
            </a:lvl1pPr>
          </a:lstStyle>
          <a:p>
            <a:r>
              <a:rPr lang="fr-FR" dirty="0"/>
              <a:t>Modifiez le style du titre</a:t>
            </a:r>
          </a:p>
        </p:txBody>
      </p:sp>
      <p:sp>
        <p:nvSpPr>
          <p:cNvPr id="3" name="Espace réservé du texte 2">
            <a:extLst>
              <a:ext uri="{FF2B5EF4-FFF2-40B4-BE49-F238E27FC236}">
                <a16:creationId xmlns:a16="http://schemas.microsoft.com/office/drawing/2014/main" xmlns="" id="{6C2123E8-19D3-444D-9F93-B45E6E25FB56}"/>
              </a:ext>
            </a:extLst>
          </p:cNvPr>
          <p:cNvSpPr>
            <a:spLocks noGrp="1"/>
          </p:cNvSpPr>
          <p:nvPr>
            <p:ph type="body" idx="1"/>
          </p:nvPr>
        </p:nvSpPr>
        <p:spPr>
          <a:xfrm>
            <a:off x="831850" y="2630184"/>
            <a:ext cx="10515600" cy="3284805"/>
          </a:xfrm>
        </p:spPr>
        <p:txBody>
          <a:bodyPr/>
          <a:lstStyle>
            <a:lvl1pPr marL="0" indent="0">
              <a:buNone/>
              <a:defRPr sz="2400">
                <a:solidFill>
                  <a:schemeClr val="tx1">
                    <a:tint val="75000"/>
                  </a:schemeClr>
                </a:solidFill>
                <a:latin typeface="+mn-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Modifier les styles du texte du masque</a:t>
            </a:r>
          </a:p>
        </p:txBody>
      </p:sp>
      <p:sp>
        <p:nvSpPr>
          <p:cNvPr id="4" name="Espace réservé de la date 3">
            <a:extLst>
              <a:ext uri="{FF2B5EF4-FFF2-40B4-BE49-F238E27FC236}">
                <a16:creationId xmlns:a16="http://schemas.microsoft.com/office/drawing/2014/main" xmlns="" id="{FFEF58A9-B318-41E5-AE81-99E4103800B5}"/>
              </a:ext>
            </a:extLst>
          </p:cNvPr>
          <p:cNvSpPr>
            <a:spLocks noGrp="1"/>
          </p:cNvSpPr>
          <p:nvPr>
            <p:ph type="dt" sz="half" idx="10"/>
          </p:nvPr>
        </p:nvSpPr>
        <p:spPr/>
        <p:txBody>
          <a:bodyPr/>
          <a:lstStyle/>
          <a:p>
            <a:fld id="{B4E5394B-3B53-4662-AC64-CA528B3DAD84}" type="datetimeFigureOut">
              <a:rPr lang="fr-FR" smtClean="0"/>
              <a:t>30/10/2019</a:t>
            </a:fld>
            <a:endParaRPr lang="fr-FR"/>
          </a:p>
        </p:txBody>
      </p:sp>
      <p:sp>
        <p:nvSpPr>
          <p:cNvPr id="5" name="Espace réservé du pied de page 4">
            <a:extLst>
              <a:ext uri="{FF2B5EF4-FFF2-40B4-BE49-F238E27FC236}">
                <a16:creationId xmlns:a16="http://schemas.microsoft.com/office/drawing/2014/main" xmlns="" id="{7FCE491A-4678-4627-89BA-574C6A913563}"/>
              </a:ext>
            </a:extLst>
          </p:cNvPr>
          <p:cNvSpPr>
            <a:spLocks noGrp="1"/>
          </p:cNvSpPr>
          <p:nvPr>
            <p:ph type="ftr" sz="quarter" idx="11"/>
          </p:nvPr>
        </p:nvSpPr>
        <p:spPr/>
        <p:txBody>
          <a:bodyPr/>
          <a:lstStyle/>
          <a:p>
            <a:endParaRPr lang="fr-FR"/>
          </a:p>
        </p:txBody>
      </p:sp>
    </p:spTree>
    <p:extLst>
      <p:ext uri="{BB962C8B-B14F-4D97-AF65-F5344CB8AC3E}">
        <p14:creationId xmlns:p14="http://schemas.microsoft.com/office/powerpoint/2010/main" val="12641374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7A911267-5754-4860-B538-C98943667DA7}"/>
              </a:ext>
            </a:extLst>
          </p:cNvPr>
          <p:cNvSpPr>
            <a:spLocks noGrp="1"/>
          </p:cNvSpPr>
          <p:nvPr>
            <p:ph type="title"/>
          </p:nvPr>
        </p:nvSpPr>
        <p:spPr/>
        <p:txBody>
          <a:bodyPr/>
          <a:lstStyle>
            <a:lvl1pPr>
              <a:defRPr>
                <a:latin typeface="+mn-lt"/>
              </a:defRPr>
            </a:lvl1pPr>
          </a:lstStyle>
          <a:p>
            <a:r>
              <a:rPr lang="fr-FR"/>
              <a:t>Modifiez le style du titre</a:t>
            </a:r>
          </a:p>
        </p:txBody>
      </p:sp>
      <p:sp>
        <p:nvSpPr>
          <p:cNvPr id="3" name="Espace réservé du contenu 2">
            <a:extLst>
              <a:ext uri="{FF2B5EF4-FFF2-40B4-BE49-F238E27FC236}">
                <a16:creationId xmlns:a16="http://schemas.microsoft.com/office/drawing/2014/main" xmlns="" id="{39AC87F3-1EAF-4EF4-A6E6-B9F5B7C3A192}"/>
              </a:ext>
            </a:extLst>
          </p:cNvPr>
          <p:cNvSpPr>
            <a:spLocks noGrp="1"/>
          </p:cNvSpPr>
          <p:nvPr>
            <p:ph sz="half" idx="1"/>
          </p:nvPr>
        </p:nvSpPr>
        <p:spPr>
          <a:xfrm>
            <a:off x="838200" y="1825625"/>
            <a:ext cx="5181600" cy="4505448"/>
          </a:xfrm>
        </p:spPr>
        <p:txBody>
          <a:bodyPr>
            <a:normAutofit/>
          </a:bodyPr>
          <a:lstStyle>
            <a:lvl1pPr>
              <a:lnSpc>
                <a:spcPct val="100000"/>
              </a:lnSpc>
              <a:defRPr sz="3600">
                <a:latin typeface="+mn-lt"/>
              </a:defRPr>
            </a:lvl1pPr>
            <a:lvl2pPr>
              <a:lnSpc>
                <a:spcPct val="100000"/>
              </a:lnSpc>
              <a:defRPr sz="3200">
                <a:latin typeface="+mn-lt"/>
              </a:defRPr>
            </a:lvl2pPr>
            <a:lvl3pPr>
              <a:lnSpc>
                <a:spcPct val="100000"/>
              </a:lnSpc>
              <a:defRPr sz="2800">
                <a:latin typeface="+mn-lt"/>
              </a:defRPr>
            </a:lvl3pPr>
            <a:lvl4pPr>
              <a:lnSpc>
                <a:spcPct val="100000"/>
              </a:lnSpc>
              <a:defRPr sz="2400">
                <a:latin typeface="+mn-lt"/>
              </a:defRPr>
            </a:lvl4pPr>
            <a:lvl5pPr>
              <a:lnSpc>
                <a:spcPct val="100000"/>
              </a:lnSpc>
              <a:defRPr sz="2400">
                <a:latin typeface="+mn-lt"/>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4" name="Espace réservé du contenu 3">
            <a:extLst>
              <a:ext uri="{FF2B5EF4-FFF2-40B4-BE49-F238E27FC236}">
                <a16:creationId xmlns:a16="http://schemas.microsoft.com/office/drawing/2014/main" xmlns="" id="{DA4093C2-D967-49B2-A762-5BF255A5808E}"/>
              </a:ext>
            </a:extLst>
          </p:cNvPr>
          <p:cNvSpPr>
            <a:spLocks noGrp="1"/>
          </p:cNvSpPr>
          <p:nvPr>
            <p:ph sz="half" idx="2"/>
          </p:nvPr>
        </p:nvSpPr>
        <p:spPr>
          <a:xfrm>
            <a:off x="6172200" y="1825625"/>
            <a:ext cx="5181600" cy="4351338"/>
          </a:xfrm>
        </p:spPr>
        <p:txBody>
          <a:bodyPr>
            <a:normAutofit/>
          </a:bodyPr>
          <a:lstStyle>
            <a:lvl1pPr>
              <a:defRPr sz="3600">
                <a:latin typeface="+mn-lt"/>
              </a:defRPr>
            </a:lvl1pPr>
            <a:lvl2pPr>
              <a:defRPr sz="3200">
                <a:latin typeface="+mn-lt"/>
              </a:defRPr>
            </a:lvl2pPr>
            <a:lvl3pPr>
              <a:defRPr sz="2800">
                <a:latin typeface="+mn-lt"/>
              </a:defRPr>
            </a:lvl3pPr>
            <a:lvl4pPr>
              <a:defRPr sz="2400">
                <a:latin typeface="+mn-lt"/>
              </a:defRPr>
            </a:lvl4pPr>
            <a:lvl5pPr>
              <a:defRPr sz="2400">
                <a:latin typeface="+mn-lt"/>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5" name="Espace réservé de la date 4">
            <a:extLst>
              <a:ext uri="{FF2B5EF4-FFF2-40B4-BE49-F238E27FC236}">
                <a16:creationId xmlns:a16="http://schemas.microsoft.com/office/drawing/2014/main" xmlns="" id="{F7C811B0-2A83-4FBA-80BA-AEFB8C7CCCF2}"/>
              </a:ext>
            </a:extLst>
          </p:cNvPr>
          <p:cNvSpPr>
            <a:spLocks noGrp="1"/>
          </p:cNvSpPr>
          <p:nvPr>
            <p:ph type="dt" sz="half" idx="10"/>
          </p:nvPr>
        </p:nvSpPr>
        <p:spPr/>
        <p:txBody>
          <a:bodyPr/>
          <a:lstStyle/>
          <a:p>
            <a:fld id="{B4E5394B-3B53-4662-AC64-CA528B3DAD84}" type="datetimeFigureOut">
              <a:rPr lang="fr-FR" smtClean="0"/>
              <a:t>30/10/2019</a:t>
            </a:fld>
            <a:endParaRPr lang="fr-FR"/>
          </a:p>
        </p:txBody>
      </p:sp>
      <p:sp>
        <p:nvSpPr>
          <p:cNvPr id="6" name="Espace réservé du pied de page 5">
            <a:extLst>
              <a:ext uri="{FF2B5EF4-FFF2-40B4-BE49-F238E27FC236}">
                <a16:creationId xmlns:a16="http://schemas.microsoft.com/office/drawing/2014/main" xmlns="" id="{86D2C1D3-CD4A-471F-B5AA-29FB6D26DB20}"/>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xmlns="" id="{F7BF65F2-4E83-43E5-8D17-E8D9D1CFF606}"/>
              </a:ext>
            </a:extLst>
          </p:cNvPr>
          <p:cNvSpPr>
            <a:spLocks noGrp="1"/>
          </p:cNvSpPr>
          <p:nvPr>
            <p:ph type="sldNum" sz="quarter" idx="12"/>
          </p:nvPr>
        </p:nvSpPr>
        <p:spPr/>
        <p:txBody>
          <a:bodyPr/>
          <a:lstStyle/>
          <a:p>
            <a:fld id="{3789EEFA-26A7-4421-B2A9-10BA79A04CB4}" type="slidenum">
              <a:rPr lang="fr-FR" smtClean="0"/>
              <a:t>‹N›</a:t>
            </a:fld>
            <a:endParaRPr lang="fr-FR"/>
          </a:p>
        </p:txBody>
      </p:sp>
    </p:spTree>
    <p:extLst>
      <p:ext uri="{BB962C8B-B14F-4D97-AF65-F5344CB8AC3E}">
        <p14:creationId xmlns:p14="http://schemas.microsoft.com/office/powerpoint/2010/main" val="2621965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140AE88D-6F19-492C-8FF8-C614D1D1548E}"/>
              </a:ext>
            </a:extLst>
          </p:cNvPr>
          <p:cNvSpPr>
            <a:spLocks noGrp="1"/>
          </p:cNvSpPr>
          <p:nvPr>
            <p:ph type="title"/>
          </p:nvPr>
        </p:nvSpPr>
        <p:spPr>
          <a:xfrm>
            <a:off x="2917859" y="104775"/>
            <a:ext cx="7058347" cy="1325563"/>
          </a:xfrm>
        </p:spPr>
        <p:txBody>
          <a:bodyPr/>
          <a:lstStyle>
            <a:lvl1pPr>
              <a:defRPr>
                <a:latin typeface="+mn-lt"/>
              </a:defRPr>
            </a:lvl1pPr>
          </a:lstStyle>
          <a:p>
            <a:r>
              <a:rPr lang="fr-FR" dirty="0"/>
              <a:t>Modifiez le style du titre</a:t>
            </a:r>
          </a:p>
        </p:txBody>
      </p:sp>
      <p:sp>
        <p:nvSpPr>
          <p:cNvPr id="3" name="Espace réservé du texte 2">
            <a:extLst>
              <a:ext uri="{FF2B5EF4-FFF2-40B4-BE49-F238E27FC236}">
                <a16:creationId xmlns:a16="http://schemas.microsoft.com/office/drawing/2014/main" xmlns="" id="{ADB20587-5589-46E5-AFDE-DA85FD028BDD}"/>
              </a:ext>
            </a:extLst>
          </p:cNvPr>
          <p:cNvSpPr>
            <a:spLocks noGrp="1"/>
          </p:cNvSpPr>
          <p:nvPr>
            <p:ph type="body" idx="1"/>
          </p:nvPr>
        </p:nvSpPr>
        <p:spPr>
          <a:xfrm>
            <a:off x="839788" y="1681163"/>
            <a:ext cx="5157787" cy="823912"/>
          </a:xfrm>
        </p:spPr>
        <p:txBody>
          <a:bodyPr anchor="b">
            <a:noAutofit/>
          </a:bodyPr>
          <a:lstStyle>
            <a:lvl1pPr marL="0" indent="0">
              <a:buNone/>
              <a:defRPr sz="3200" b="1">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Modifier les styles du texte du masque</a:t>
            </a:r>
          </a:p>
        </p:txBody>
      </p:sp>
      <p:sp>
        <p:nvSpPr>
          <p:cNvPr id="4" name="Espace réservé du contenu 3">
            <a:extLst>
              <a:ext uri="{FF2B5EF4-FFF2-40B4-BE49-F238E27FC236}">
                <a16:creationId xmlns:a16="http://schemas.microsoft.com/office/drawing/2014/main" xmlns="" id="{0EA90D4B-9BE6-4686-8305-FC5EA1727129}"/>
              </a:ext>
            </a:extLst>
          </p:cNvPr>
          <p:cNvSpPr>
            <a:spLocks noGrp="1"/>
          </p:cNvSpPr>
          <p:nvPr>
            <p:ph sz="half" idx="2"/>
          </p:nvPr>
        </p:nvSpPr>
        <p:spPr>
          <a:xfrm>
            <a:off x="839788" y="2505075"/>
            <a:ext cx="5157787" cy="3684588"/>
          </a:xfrm>
        </p:spPr>
        <p:txBody>
          <a:bodyPr>
            <a:normAutofit/>
          </a:bodyPr>
          <a:lstStyle>
            <a:lvl1pPr>
              <a:defRPr sz="3200">
                <a:latin typeface="+mn-lt"/>
              </a:defRPr>
            </a:lvl1pPr>
            <a:lvl2pPr>
              <a:defRPr sz="2800">
                <a:latin typeface="+mn-lt"/>
              </a:defRPr>
            </a:lvl2pPr>
            <a:lvl3pPr>
              <a:defRPr sz="2400">
                <a:latin typeface="+mn-lt"/>
              </a:defRPr>
            </a:lvl3pPr>
            <a:lvl4pPr>
              <a:defRPr sz="2000">
                <a:latin typeface="+mn-lt"/>
              </a:defRPr>
            </a:lvl4pPr>
            <a:lvl5pPr>
              <a:defRPr sz="2000">
                <a:latin typeface="+mn-lt"/>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5" name="Espace réservé du texte 4">
            <a:extLst>
              <a:ext uri="{FF2B5EF4-FFF2-40B4-BE49-F238E27FC236}">
                <a16:creationId xmlns:a16="http://schemas.microsoft.com/office/drawing/2014/main" xmlns="" id="{00AEF2BC-AC8E-43DF-969C-02051D7E3162}"/>
              </a:ext>
            </a:extLst>
          </p:cNvPr>
          <p:cNvSpPr>
            <a:spLocks noGrp="1"/>
          </p:cNvSpPr>
          <p:nvPr>
            <p:ph type="body" sz="quarter" idx="3"/>
          </p:nvPr>
        </p:nvSpPr>
        <p:spPr>
          <a:xfrm>
            <a:off x="6123398" y="1681163"/>
            <a:ext cx="5231990" cy="823912"/>
          </a:xfrm>
        </p:spPr>
        <p:txBody>
          <a:bodyPr anchor="b">
            <a:noAutofit/>
          </a:bodyPr>
          <a:lstStyle>
            <a:lvl1pPr marL="0" indent="0">
              <a:buNone/>
              <a:defRPr sz="3200" b="1">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Modifier les styles du texte du masque</a:t>
            </a:r>
          </a:p>
        </p:txBody>
      </p:sp>
      <p:sp>
        <p:nvSpPr>
          <p:cNvPr id="6" name="Espace réservé du contenu 5">
            <a:extLst>
              <a:ext uri="{FF2B5EF4-FFF2-40B4-BE49-F238E27FC236}">
                <a16:creationId xmlns:a16="http://schemas.microsoft.com/office/drawing/2014/main" xmlns="" id="{61890A27-6A2E-46C4-8682-ECE3F6128090}"/>
              </a:ext>
            </a:extLst>
          </p:cNvPr>
          <p:cNvSpPr>
            <a:spLocks noGrp="1"/>
          </p:cNvSpPr>
          <p:nvPr>
            <p:ph sz="quarter" idx="4"/>
          </p:nvPr>
        </p:nvSpPr>
        <p:spPr>
          <a:xfrm>
            <a:off x="6172200" y="2505075"/>
            <a:ext cx="5183188" cy="3684588"/>
          </a:xfrm>
        </p:spPr>
        <p:txBody>
          <a:bodyPr>
            <a:normAutofit/>
          </a:bodyPr>
          <a:lstStyle>
            <a:lvl1pPr>
              <a:defRPr sz="3200">
                <a:latin typeface="+mn-lt"/>
              </a:defRPr>
            </a:lvl1pPr>
            <a:lvl2pPr>
              <a:defRPr sz="2800">
                <a:latin typeface="+mn-lt"/>
              </a:defRPr>
            </a:lvl2pPr>
            <a:lvl3pPr>
              <a:defRPr sz="2400">
                <a:latin typeface="+mn-lt"/>
              </a:defRPr>
            </a:lvl3pPr>
            <a:lvl4pPr>
              <a:defRPr sz="2000">
                <a:latin typeface="+mn-lt"/>
              </a:defRPr>
            </a:lvl4pPr>
            <a:lvl5pPr>
              <a:defRPr sz="2000">
                <a:latin typeface="+mn-lt"/>
              </a:defRPr>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xmlns="" id="{1203881A-53F0-45FD-9580-F54B592409CB}"/>
              </a:ext>
            </a:extLst>
          </p:cNvPr>
          <p:cNvSpPr>
            <a:spLocks noGrp="1"/>
          </p:cNvSpPr>
          <p:nvPr>
            <p:ph type="dt" sz="half" idx="10"/>
          </p:nvPr>
        </p:nvSpPr>
        <p:spPr/>
        <p:txBody>
          <a:bodyPr/>
          <a:lstStyle/>
          <a:p>
            <a:fld id="{B4E5394B-3B53-4662-AC64-CA528B3DAD84}" type="datetimeFigureOut">
              <a:rPr lang="fr-FR" smtClean="0"/>
              <a:t>30/10/2019</a:t>
            </a:fld>
            <a:endParaRPr lang="fr-FR"/>
          </a:p>
        </p:txBody>
      </p:sp>
      <p:sp>
        <p:nvSpPr>
          <p:cNvPr id="8" name="Espace réservé du pied de page 7">
            <a:extLst>
              <a:ext uri="{FF2B5EF4-FFF2-40B4-BE49-F238E27FC236}">
                <a16:creationId xmlns:a16="http://schemas.microsoft.com/office/drawing/2014/main" xmlns="" id="{74686B07-8A04-4B81-A64A-2EA95CD4CF4C}"/>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xmlns="" id="{F73B36A7-E0F6-4484-94D0-730A28F97139}"/>
              </a:ext>
            </a:extLst>
          </p:cNvPr>
          <p:cNvSpPr>
            <a:spLocks noGrp="1"/>
          </p:cNvSpPr>
          <p:nvPr>
            <p:ph type="sldNum" sz="quarter" idx="12"/>
          </p:nvPr>
        </p:nvSpPr>
        <p:spPr/>
        <p:txBody>
          <a:bodyPr/>
          <a:lstStyle/>
          <a:p>
            <a:fld id="{3789EEFA-26A7-4421-B2A9-10BA79A04CB4}" type="slidenum">
              <a:rPr lang="fr-FR" smtClean="0"/>
              <a:t>‹N›</a:t>
            </a:fld>
            <a:endParaRPr lang="fr-FR"/>
          </a:p>
        </p:txBody>
      </p:sp>
    </p:spTree>
    <p:extLst>
      <p:ext uri="{BB962C8B-B14F-4D97-AF65-F5344CB8AC3E}">
        <p14:creationId xmlns:p14="http://schemas.microsoft.com/office/powerpoint/2010/main" val="11161388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8695A797-630B-4DAD-B399-DA9091D08914}"/>
              </a:ext>
            </a:extLst>
          </p:cNvPr>
          <p:cNvSpPr>
            <a:spLocks noGrp="1"/>
          </p:cNvSpPr>
          <p:nvPr>
            <p:ph type="title"/>
          </p:nvPr>
        </p:nvSpPr>
        <p:spPr/>
        <p:txBody>
          <a:bodyPr/>
          <a:lstStyle>
            <a:lvl1pPr>
              <a:defRPr>
                <a:latin typeface="+mn-lt"/>
              </a:defRPr>
            </a:lvl1pPr>
          </a:lstStyle>
          <a:p>
            <a:r>
              <a:rPr lang="fr-FR"/>
              <a:t>Modifiez le style du titre</a:t>
            </a:r>
          </a:p>
        </p:txBody>
      </p:sp>
      <p:sp>
        <p:nvSpPr>
          <p:cNvPr id="3" name="Espace réservé de la date 2">
            <a:extLst>
              <a:ext uri="{FF2B5EF4-FFF2-40B4-BE49-F238E27FC236}">
                <a16:creationId xmlns:a16="http://schemas.microsoft.com/office/drawing/2014/main" xmlns="" id="{FF1AEA3B-C4E9-46BE-8C98-5EFA4CBDE724}"/>
              </a:ext>
            </a:extLst>
          </p:cNvPr>
          <p:cNvSpPr>
            <a:spLocks noGrp="1"/>
          </p:cNvSpPr>
          <p:nvPr>
            <p:ph type="dt" sz="half" idx="10"/>
          </p:nvPr>
        </p:nvSpPr>
        <p:spPr/>
        <p:txBody>
          <a:bodyPr/>
          <a:lstStyle/>
          <a:p>
            <a:fld id="{B4E5394B-3B53-4662-AC64-CA528B3DAD84}" type="datetimeFigureOut">
              <a:rPr lang="fr-FR" smtClean="0"/>
              <a:t>30/10/2019</a:t>
            </a:fld>
            <a:endParaRPr lang="fr-FR"/>
          </a:p>
        </p:txBody>
      </p:sp>
      <p:sp>
        <p:nvSpPr>
          <p:cNvPr id="4" name="Espace réservé du pied de page 3">
            <a:extLst>
              <a:ext uri="{FF2B5EF4-FFF2-40B4-BE49-F238E27FC236}">
                <a16:creationId xmlns:a16="http://schemas.microsoft.com/office/drawing/2014/main" xmlns="" id="{AB45D512-8E28-416E-9714-858311459666}"/>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xmlns="" id="{245856FF-0C01-4C8C-B6D5-9EC7BC0254EA}"/>
              </a:ext>
            </a:extLst>
          </p:cNvPr>
          <p:cNvSpPr>
            <a:spLocks noGrp="1"/>
          </p:cNvSpPr>
          <p:nvPr>
            <p:ph type="sldNum" sz="quarter" idx="12"/>
          </p:nvPr>
        </p:nvSpPr>
        <p:spPr/>
        <p:txBody>
          <a:bodyPr/>
          <a:lstStyle/>
          <a:p>
            <a:fld id="{3789EEFA-26A7-4421-B2A9-10BA79A04CB4}" type="slidenum">
              <a:rPr lang="fr-FR" smtClean="0"/>
              <a:t>‹N›</a:t>
            </a:fld>
            <a:endParaRPr lang="fr-FR"/>
          </a:p>
        </p:txBody>
      </p:sp>
    </p:spTree>
    <p:extLst>
      <p:ext uri="{BB962C8B-B14F-4D97-AF65-F5344CB8AC3E}">
        <p14:creationId xmlns:p14="http://schemas.microsoft.com/office/powerpoint/2010/main" val="27478927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xmlns="" id="{5F57B964-BFF8-4997-A02B-36B3CACBB6D5}"/>
              </a:ext>
            </a:extLst>
          </p:cNvPr>
          <p:cNvSpPr>
            <a:spLocks noGrp="1"/>
          </p:cNvSpPr>
          <p:nvPr>
            <p:ph type="dt" sz="half" idx="10"/>
          </p:nvPr>
        </p:nvSpPr>
        <p:spPr/>
        <p:txBody>
          <a:bodyPr/>
          <a:lstStyle/>
          <a:p>
            <a:fld id="{B4E5394B-3B53-4662-AC64-CA528B3DAD84}" type="datetimeFigureOut">
              <a:rPr lang="fr-FR" smtClean="0"/>
              <a:t>30/10/2019</a:t>
            </a:fld>
            <a:endParaRPr lang="fr-FR"/>
          </a:p>
        </p:txBody>
      </p:sp>
      <p:sp>
        <p:nvSpPr>
          <p:cNvPr id="3" name="Espace réservé du pied de page 2">
            <a:extLst>
              <a:ext uri="{FF2B5EF4-FFF2-40B4-BE49-F238E27FC236}">
                <a16:creationId xmlns:a16="http://schemas.microsoft.com/office/drawing/2014/main" xmlns="" id="{AA994773-FFB7-495C-8D99-B6D5F9B3BABB}"/>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xmlns="" id="{9E993559-AA36-46F1-A939-A33CEFE4A0AC}"/>
              </a:ext>
            </a:extLst>
          </p:cNvPr>
          <p:cNvSpPr>
            <a:spLocks noGrp="1"/>
          </p:cNvSpPr>
          <p:nvPr>
            <p:ph type="sldNum" sz="quarter" idx="12"/>
          </p:nvPr>
        </p:nvSpPr>
        <p:spPr/>
        <p:txBody>
          <a:bodyPr/>
          <a:lstStyle/>
          <a:p>
            <a:fld id="{3789EEFA-26A7-4421-B2A9-10BA79A04CB4}" type="slidenum">
              <a:rPr lang="fr-FR" smtClean="0"/>
              <a:t>‹N›</a:t>
            </a:fld>
            <a:endParaRPr lang="fr-FR"/>
          </a:p>
        </p:txBody>
      </p:sp>
    </p:spTree>
    <p:extLst>
      <p:ext uri="{BB962C8B-B14F-4D97-AF65-F5344CB8AC3E}">
        <p14:creationId xmlns:p14="http://schemas.microsoft.com/office/powerpoint/2010/main" val="25335658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8399DDAE-F0F8-406D-B14C-97233064393D}"/>
              </a:ext>
            </a:extLst>
          </p:cNvPr>
          <p:cNvSpPr>
            <a:spLocks noGrp="1"/>
          </p:cNvSpPr>
          <p:nvPr>
            <p:ph type="title" hasCustomPrompt="1"/>
          </p:nvPr>
        </p:nvSpPr>
        <p:spPr>
          <a:xfrm>
            <a:off x="839788" y="1428108"/>
            <a:ext cx="3932237" cy="629292"/>
          </a:xfrm>
        </p:spPr>
        <p:txBody>
          <a:bodyPr anchor="b">
            <a:normAutofit/>
          </a:bodyPr>
          <a:lstStyle>
            <a:lvl1pPr>
              <a:defRPr sz="3200">
                <a:latin typeface="+mn-lt"/>
              </a:defRPr>
            </a:lvl1pPr>
          </a:lstStyle>
          <a:p>
            <a:r>
              <a:rPr lang="fr-FR" dirty="0"/>
              <a:t>Modifiez le style du</a:t>
            </a:r>
          </a:p>
        </p:txBody>
      </p:sp>
      <p:sp>
        <p:nvSpPr>
          <p:cNvPr id="3" name="Espace réservé du contenu 2">
            <a:extLst>
              <a:ext uri="{FF2B5EF4-FFF2-40B4-BE49-F238E27FC236}">
                <a16:creationId xmlns:a16="http://schemas.microsoft.com/office/drawing/2014/main" xmlns="" id="{4A0924DA-2DF1-40E8-8258-AFF611BDE7C7}"/>
              </a:ext>
            </a:extLst>
          </p:cNvPr>
          <p:cNvSpPr>
            <a:spLocks noGrp="1"/>
          </p:cNvSpPr>
          <p:nvPr>
            <p:ph idx="1"/>
          </p:nvPr>
        </p:nvSpPr>
        <p:spPr>
          <a:xfrm>
            <a:off x="5183188" y="1428108"/>
            <a:ext cx="6172200" cy="4432942"/>
          </a:xfrm>
        </p:spPr>
        <p:txBody>
          <a:bodyPr>
            <a:normAutofit/>
          </a:bodyPr>
          <a:lstStyle>
            <a:lvl1pPr>
              <a:defRPr sz="3600">
                <a:latin typeface="+mn-lt"/>
              </a:defRPr>
            </a:lvl1pPr>
            <a:lvl2pPr>
              <a:defRPr sz="3200">
                <a:latin typeface="+mn-lt"/>
              </a:defRPr>
            </a:lvl2pPr>
            <a:lvl3pPr>
              <a:defRPr sz="2800">
                <a:latin typeface="+mn-lt"/>
              </a:defRPr>
            </a:lvl3pPr>
            <a:lvl4pPr>
              <a:defRPr sz="2400">
                <a:latin typeface="+mn-lt"/>
              </a:defRPr>
            </a:lvl4pPr>
            <a:lvl5pPr>
              <a:defRPr sz="2400">
                <a:latin typeface="+mn-lt"/>
              </a:defRPr>
            </a:lvl5pPr>
            <a:lvl6pPr>
              <a:defRPr sz="2000"/>
            </a:lvl6pPr>
            <a:lvl7pPr>
              <a:defRPr sz="2000"/>
            </a:lvl7pPr>
            <a:lvl8pPr>
              <a:defRPr sz="2000"/>
            </a:lvl8pPr>
            <a:lvl9pPr>
              <a:defRPr sz="2000"/>
            </a:lvl9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4" name="Espace réservé du texte 3">
            <a:extLst>
              <a:ext uri="{FF2B5EF4-FFF2-40B4-BE49-F238E27FC236}">
                <a16:creationId xmlns:a16="http://schemas.microsoft.com/office/drawing/2014/main" xmlns="" id="{77FF2C64-A9E0-4923-9CAF-D6A843B476E8}"/>
              </a:ext>
            </a:extLst>
          </p:cNvPr>
          <p:cNvSpPr>
            <a:spLocks noGrp="1"/>
          </p:cNvSpPr>
          <p:nvPr>
            <p:ph type="body" sz="half" idx="2"/>
          </p:nvPr>
        </p:nvSpPr>
        <p:spPr>
          <a:xfrm>
            <a:off x="839788" y="2057400"/>
            <a:ext cx="3932237" cy="3811588"/>
          </a:xfrm>
        </p:spPr>
        <p:txBody>
          <a:bodyPr>
            <a:normAutofit/>
          </a:bodyPr>
          <a:lstStyle>
            <a:lvl1pPr marL="0" indent="0">
              <a:buNone/>
              <a:defRPr sz="1800">
                <a:latin typeface="+mn-lt"/>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dirty="0"/>
              <a:t>Modifier les styles du texte du masque</a:t>
            </a:r>
          </a:p>
        </p:txBody>
      </p:sp>
      <p:sp>
        <p:nvSpPr>
          <p:cNvPr id="5" name="Espace réservé de la date 4">
            <a:extLst>
              <a:ext uri="{FF2B5EF4-FFF2-40B4-BE49-F238E27FC236}">
                <a16:creationId xmlns:a16="http://schemas.microsoft.com/office/drawing/2014/main" xmlns="" id="{F055D507-F8BF-4C1B-8CC0-1D232A46D99D}"/>
              </a:ext>
            </a:extLst>
          </p:cNvPr>
          <p:cNvSpPr>
            <a:spLocks noGrp="1"/>
          </p:cNvSpPr>
          <p:nvPr>
            <p:ph type="dt" sz="half" idx="10"/>
          </p:nvPr>
        </p:nvSpPr>
        <p:spPr/>
        <p:txBody>
          <a:bodyPr/>
          <a:lstStyle/>
          <a:p>
            <a:fld id="{B4E5394B-3B53-4662-AC64-CA528B3DAD84}" type="datetimeFigureOut">
              <a:rPr lang="fr-FR" smtClean="0"/>
              <a:t>30/10/2019</a:t>
            </a:fld>
            <a:endParaRPr lang="fr-FR"/>
          </a:p>
        </p:txBody>
      </p:sp>
      <p:sp>
        <p:nvSpPr>
          <p:cNvPr id="6" name="Espace réservé du pied de page 5">
            <a:extLst>
              <a:ext uri="{FF2B5EF4-FFF2-40B4-BE49-F238E27FC236}">
                <a16:creationId xmlns:a16="http://schemas.microsoft.com/office/drawing/2014/main" xmlns="" id="{01208F8F-745E-44B5-AD99-CCE3D15702DA}"/>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xmlns="" id="{63AB5156-0B0E-407C-8928-014EF1404B18}"/>
              </a:ext>
            </a:extLst>
          </p:cNvPr>
          <p:cNvSpPr>
            <a:spLocks noGrp="1"/>
          </p:cNvSpPr>
          <p:nvPr>
            <p:ph type="sldNum" sz="quarter" idx="12"/>
          </p:nvPr>
        </p:nvSpPr>
        <p:spPr/>
        <p:txBody>
          <a:bodyPr/>
          <a:lstStyle/>
          <a:p>
            <a:fld id="{3789EEFA-26A7-4421-B2A9-10BA79A04CB4}" type="slidenum">
              <a:rPr lang="fr-FR" smtClean="0"/>
              <a:t>‹N›</a:t>
            </a:fld>
            <a:endParaRPr lang="fr-FR"/>
          </a:p>
        </p:txBody>
      </p:sp>
    </p:spTree>
    <p:extLst>
      <p:ext uri="{BB962C8B-B14F-4D97-AF65-F5344CB8AC3E}">
        <p14:creationId xmlns:p14="http://schemas.microsoft.com/office/powerpoint/2010/main" val="24482429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6" Type="http://schemas.openxmlformats.org/officeDocument/2006/relationships/image" Target="../media/image3.jpeg"/><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media/image2.jpeg"/><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xmlns="" id="{D41C6372-E43F-4184-BC67-AD78FA283B5D}"/>
              </a:ext>
            </a:extLst>
          </p:cNvPr>
          <p:cNvSpPr>
            <a:spLocks noGrp="1"/>
          </p:cNvSpPr>
          <p:nvPr>
            <p:ph type="title"/>
          </p:nvPr>
        </p:nvSpPr>
        <p:spPr>
          <a:xfrm>
            <a:off x="2812323" y="820043"/>
            <a:ext cx="7317995" cy="1325563"/>
          </a:xfrm>
          <a:prstGeom prst="rect">
            <a:avLst/>
          </a:prstGeom>
        </p:spPr>
        <p:txBody>
          <a:bodyPr vert="horz" lIns="91440" tIns="45720" rIns="91440" bIns="45720" rtlCol="0" anchor="ctr">
            <a:normAutofit/>
          </a:bodyPr>
          <a:lstStyle/>
          <a:p>
            <a:r>
              <a:rPr lang="fr-FR" dirty="0"/>
              <a:t>Modifiez le style du titre</a:t>
            </a:r>
          </a:p>
        </p:txBody>
      </p:sp>
      <p:sp>
        <p:nvSpPr>
          <p:cNvPr id="3" name="Espace réservé du texte 2">
            <a:extLst>
              <a:ext uri="{FF2B5EF4-FFF2-40B4-BE49-F238E27FC236}">
                <a16:creationId xmlns:a16="http://schemas.microsoft.com/office/drawing/2014/main" xmlns="" id="{E00A26A3-4A32-4063-B33B-16F5E48E4591}"/>
              </a:ext>
            </a:extLst>
          </p:cNvPr>
          <p:cNvSpPr>
            <a:spLocks noGrp="1"/>
          </p:cNvSpPr>
          <p:nvPr>
            <p:ph type="body" idx="1"/>
          </p:nvPr>
        </p:nvSpPr>
        <p:spPr>
          <a:xfrm>
            <a:off x="838200" y="2366418"/>
            <a:ext cx="10515600" cy="4691954"/>
          </a:xfrm>
          <a:prstGeom prst="rect">
            <a:avLst/>
          </a:prstGeom>
        </p:spPr>
        <p:txBody>
          <a:bodyPr vert="horz" lIns="91440" tIns="45720" rIns="91440" bIns="45720" rtlCol="0">
            <a:normAutofit/>
          </a:body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4" name="Espace réservé de la date 3">
            <a:extLst>
              <a:ext uri="{FF2B5EF4-FFF2-40B4-BE49-F238E27FC236}">
                <a16:creationId xmlns:a16="http://schemas.microsoft.com/office/drawing/2014/main" xmlns="" id="{E3A00781-4A7F-48F1-AE76-E30A2DEB609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E5394B-3B53-4662-AC64-CA528B3DAD84}" type="datetimeFigureOut">
              <a:rPr lang="fr-FR" smtClean="0"/>
              <a:t>30/10/2019</a:t>
            </a:fld>
            <a:endParaRPr lang="fr-FR"/>
          </a:p>
        </p:txBody>
      </p:sp>
      <p:sp>
        <p:nvSpPr>
          <p:cNvPr id="5" name="Espace réservé du pied de page 4">
            <a:extLst>
              <a:ext uri="{FF2B5EF4-FFF2-40B4-BE49-F238E27FC236}">
                <a16:creationId xmlns:a16="http://schemas.microsoft.com/office/drawing/2014/main" xmlns="" id="{2FA5211F-C8E7-4283-A842-F78079169F8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dirty="0"/>
          </a:p>
        </p:txBody>
      </p:sp>
      <p:sp>
        <p:nvSpPr>
          <p:cNvPr id="6" name="Espace réservé du numéro de diapositive 5">
            <a:extLst>
              <a:ext uri="{FF2B5EF4-FFF2-40B4-BE49-F238E27FC236}">
                <a16:creationId xmlns:a16="http://schemas.microsoft.com/office/drawing/2014/main" xmlns="" id="{6A918EC9-8C19-4DFC-A724-4E0261E9374C}"/>
              </a:ext>
            </a:extLst>
          </p:cNvPr>
          <p:cNvSpPr>
            <a:spLocks noGrp="1"/>
          </p:cNvSpPr>
          <p:nvPr>
            <p:ph type="sldNum" sz="quarter" idx="4"/>
          </p:nvPr>
        </p:nvSpPr>
        <p:spPr>
          <a:xfrm>
            <a:off x="8899849" y="586249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endParaRPr lang="fr-FR" dirty="0"/>
          </a:p>
        </p:txBody>
      </p:sp>
      <p:pic>
        <p:nvPicPr>
          <p:cNvPr id="8" name="Image 4">
            <a:extLst>
              <a:ext uri="{FF2B5EF4-FFF2-40B4-BE49-F238E27FC236}">
                <a16:creationId xmlns:a16="http://schemas.microsoft.com/office/drawing/2014/main" xmlns="" id="{E4B21C15-330C-43C7-B3EE-C53A0401F133}"/>
              </a:ext>
            </a:extLst>
          </p:cNvPr>
          <p:cNvPicPr>
            <a:picLocks noChangeAspect="1"/>
          </p:cNvPicPr>
          <p:nvPr userDrawn="1"/>
        </p:nvPicPr>
        <p:blipFill rotWithShape="1">
          <a:blip r:embed="rId14">
            <a:extLst>
              <a:ext uri="{28A0092B-C50C-407E-A947-70E740481C1C}">
                <a14:useLocalDpi xmlns:a14="http://schemas.microsoft.com/office/drawing/2010/main" val="0"/>
              </a:ext>
            </a:extLst>
          </a:blip>
          <a:srcRect r="4333"/>
          <a:stretch/>
        </p:blipFill>
        <p:spPr>
          <a:xfrm>
            <a:off x="9982200" y="60417"/>
            <a:ext cx="2071575" cy="1418067"/>
          </a:xfrm>
          <a:prstGeom prst="rect">
            <a:avLst/>
          </a:prstGeom>
        </p:spPr>
      </p:pic>
      <p:pic>
        <p:nvPicPr>
          <p:cNvPr id="12" name="Image 11">
            <a:extLst>
              <a:ext uri="{FF2B5EF4-FFF2-40B4-BE49-F238E27FC236}">
                <a16:creationId xmlns:a16="http://schemas.microsoft.com/office/drawing/2014/main" xmlns="" id="{0F714A7A-8C2D-4368-B64E-B471D55E1606}"/>
              </a:ext>
            </a:extLst>
          </p:cNvPr>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76511" y="38472"/>
            <a:ext cx="2880000" cy="1440637"/>
          </a:xfrm>
          <a:prstGeom prst="rect">
            <a:avLst/>
          </a:prstGeom>
        </p:spPr>
      </p:pic>
      <p:grpSp>
        <p:nvGrpSpPr>
          <p:cNvPr id="14" name="Groupe 13">
            <a:extLst>
              <a:ext uri="{FF2B5EF4-FFF2-40B4-BE49-F238E27FC236}">
                <a16:creationId xmlns:a16="http://schemas.microsoft.com/office/drawing/2014/main" xmlns="" id="{89CE6EA7-8DBD-4D34-AB24-CE9C986EBA3A}"/>
              </a:ext>
            </a:extLst>
          </p:cNvPr>
          <p:cNvGrpSpPr/>
          <p:nvPr userDrawn="1"/>
        </p:nvGrpSpPr>
        <p:grpSpPr>
          <a:xfrm>
            <a:off x="6632780" y="6356350"/>
            <a:ext cx="5420995" cy="454025"/>
            <a:chOff x="146649" y="94890"/>
            <a:chExt cx="5421031" cy="454649"/>
          </a:xfrm>
        </p:grpSpPr>
        <p:sp>
          <p:nvSpPr>
            <p:cNvPr id="15" name="ZoneTexte 8">
              <a:extLst>
                <a:ext uri="{FF2B5EF4-FFF2-40B4-BE49-F238E27FC236}">
                  <a16:creationId xmlns:a16="http://schemas.microsoft.com/office/drawing/2014/main" xmlns="" id="{4427D8FE-E39B-4627-AD12-2EB10CD22E77}"/>
                </a:ext>
              </a:extLst>
            </p:cNvPr>
            <p:cNvSpPr txBox="1"/>
            <p:nvPr userDrawn="1"/>
          </p:nvSpPr>
          <p:spPr>
            <a:xfrm>
              <a:off x="146649" y="172349"/>
              <a:ext cx="4876800" cy="377190"/>
            </a:xfrm>
            <a:prstGeom prst="rect">
              <a:avLst/>
            </a:prstGeom>
            <a:noFill/>
          </p:spPr>
          <p:txBody>
            <a:bodyPr wrap="square" rtlCol="0">
              <a:spAutoFit/>
            </a:bodyPr>
            <a:lstStyle/>
            <a:p>
              <a:pPr>
                <a:lnSpc>
                  <a:spcPct val="107000"/>
                </a:lnSpc>
                <a:spcAft>
                  <a:spcPts val="800"/>
                </a:spcAft>
              </a:pPr>
              <a:r>
                <a:rPr lang="en-US" sz="1100" b="1" kern="1200">
                  <a:solidFill>
                    <a:srgbClr val="3E8FBC"/>
                  </a:solidFill>
                  <a:effectLst/>
                  <a:latin typeface="Calibri" panose="020F0502020204030204" pitchFamily="34" charset="0"/>
                  <a:ea typeface="Calibri" panose="020F0502020204030204" pitchFamily="34" charset="0"/>
                  <a:cs typeface="Calibri" panose="020F0502020204030204" pitchFamily="34" charset="0"/>
                </a:rPr>
                <a:t>The action AI-NURECC initiative has received funding from the European Union </a:t>
              </a:r>
              <a:endParaRPr lang="fr-FR" sz="1100">
                <a:effectLst/>
                <a:latin typeface="Calibri" panose="020F0502020204030204" pitchFamily="34" charset="0"/>
                <a:ea typeface="Calibri" panose="020F0502020204030204" pitchFamily="34" charset="0"/>
                <a:cs typeface="Arial" panose="020B0604020202020204" pitchFamily="34" charset="0"/>
              </a:endParaRPr>
            </a:p>
          </p:txBody>
        </p:sp>
        <p:pic>
          <p:nvPicPr>
            <p:cNvPr id="16" name="Image 15">
              <a:extLst>
                <a:ext uri="{FF2B5EF4-FFF2-40B4-BE49-F238E27FC236}">
                  <a16:creationId xmlns:a16="http://schemas.microsoft.com/office/drawing/2014/main" xmlns="" id="{1466DC41-55B6-410D-9419-719ABA47BDBD}"/>
                </a:ext>
              </a:extLst>
            </p:cNvPr>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5009675" y="94890"/>
              <a:ext cx="558005" cy="371835"/>
            </a:xfrm>
            <a:prstGeom prst="rect">
              <a:avLst/>
            </a:prstGeom>
          </p:spPr>
        </p:pic>
      </p:grpSp>
    </p:spTree>
    <p:extLst>
      <p:ext uri="{BB962C8B-B14F-4D97-AF65-F5344CB8AC3E}">
        <p14:creationId xmlns:p14="http://schemas.microsoft.com/office/powerpoint/2010/main" val="605778413"/>
      </p:ext>
    </p:extLst>
  </p:cSld>
  <p:clrMap bg1="lt1" tx1="dk1" bg2="lt2" tx2="dk2" accent1="accent1" accent2="accent2" accent3="accent3" accent4="accent4" accent5="accent5" accent6="accent6" hlink="hlink" folHlink="folHlink"/>
  <p:sldLayoutIdLst>
    <p:sldLayoutId id="2147483660"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xStyles>
    <p:titleStyle>
      <a:lvl1pPr algn="l" defTabSz="914400" rtl="0" eaLnBrk="1" latinLnBrk="0" hangingPunct="1">
        <a:lnSpc>
          <a:spcPct val="90000"/>
        </a:lnSpc>
        <a:spcBef>
          <a:spcPct val="0"/>
        </a:spcBef>
        <a:buNone/>
        <a:defRPr sz="4800" b="1"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4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4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3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32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3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xmlns="" id="{D41C6372-E43F-4184-BC67-AD78FA283B5D}"/>
              </a:ext>
            </a:extLst>
          </p:cNvPr>
          <p:cNvSpPr>
            <a:spLocks noGrp="1"/>
          </p:cNvSpPr>
          <p:nvPr>
            <p:ph type="title"/>
          </p:nvPr>
        </p:nvSpPr>
        <p:spPr>
          <a:xfrm>
            <a:off x="2812323" y="128821"/>
            <a:ext cx="7317995" cy="1325563"/>
          </a:xfrm>
          <a:prstGeom prst="rect">
            <a:avLst/>
          </a:prstGeom>
        </p:spPr>
        <p:txBody>
          <a:bodyPr vert="horz" lIns="91440" tIns="45720" rIns="91440" bIns="45720" rtlCol="0" anchor="ctr">
            <a:normAutofit/>
          </a:bodyPr>
          <a:lstStyle/>
          <a:p>
            <a:r>
              <a:rPr lang="fr-FR" dirty="0"/>
              <a:t>Modifiez le style du titre</a:t>
            </a:r>
          </a:p>
        </p:txBody>
      </p:sp>
      <p:sp>
        <p:nvSpPr>
          <p:cNvPr id="3" name="Espace réservé du texte 2">
            <a:extLst>
              <a:ext uri="{FF2B5EF4-FFF2-40B4-BE49-F238E27FC236}">
                <a16:creationId xmlns:a16="http://schemas.microsoft.com/office/drawing/2014/main" xmlns="" id="{E00A26A3-4A32-4063-B33B-16F5E48E4591}"/>
              </a:ext>
            </a:extLst>
          </p:cNvPr>
          <p:cNvSpPr>
            <a:spLocks noGrp="1"/>
          </p:cNvSpPr>
          <p:nvPr>
            <p:ph type="body" idx="1"/>
          </p:nvPr>
        </p:nvSpPr>
        <p:spPr>
          <a:xfrm>
            <a:off x="838200" y="1649396"/>
            <a:ext cx="10515600" cy="4691954"/>
          </a:xfrm>
          <a:prstGeom prst="rect">
            <a:avLst/>
          </a:prstGeom>
        </p:spPr>
        <p:txBody>
          <a:bodyPr vert="horz" lIns="91440" tIns="45720" rIns="91440" bIns="45720" rtlCol="0">
            <a:normAutofit/>
          </a:body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4" name="Espace réservé de la date 3">
            <a:extLst>
              <a:ext uri="{FF2B5EF4-FFF2-40B4-BE49-F238E27FC236}">
                <a16:creationId xmlns:a16="http://schemas.microsoft.com/office/drawing/2014/main" xmlns="" id="{E3A00781-4A7F-48F1-AE76-E30A2DEB609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E5394B-3B53-4662-AC64-CA528B3DAD84}" type="datetimeFigureOut">
              <a:rPr lang="fr-FR" smtClean="0"/>
              <a:t>30/10/2019</a:t>
            </a:fld>
            <a:endParaRPr lang="fr-FR"/>
          </a:p>
        </p:txBody>
      </p:sp>
      <p:sp>
        <p:nvSpPr>
          <p:cNvPr id="5" name="Espace réservé du pied de page 4">
            <a:extLst>
              <a:ext uri="{FF2B5EF4-FFF2-40B4-BE49-F238E27FC236}">
                <a16:creationId xmlns:a16="http://schemas.microsoft.com/office/drawing/2014/main" xmlns="" id="{2FA5211F-C8E7-4283-A842-F78079169F8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dirty="0"/>
          </a:p>
        </p:txBody>
      </p:sp>
      <p:sp>
        <p:nvSpPr>
          <p:cNvPr id="6" name="Espace réservé du numéro de diapositive 5">
            <a:extLst>
              <a:ext uri="{FF2B5EF4-FFF2-40B4-BE49-F238E27FC236}">
                <a16:creationId xmlns:a16="http://schemas.microsoft.com/office/drawing/2014/main" xmlns="" id="{6A918EC9-8C19-4DFC-A724-4E0261E9374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endParaRPr lang="fr-FR" dirty="0"/>
          </a:p>
        </p:txBody>
      </p:sp>
      <p:pic>
        <p:nvPicPr>
          <p:cNvPr id="8" name="Image 4">
            <a:extLst>
              <a:ext uri="{FF2B5EF4-FFF2-40B4-BE49-F238E27FC236}">
                <a16:creationId xmlns:a16="http://schemas.microsoft.com/office/drawing/2014/main" xmlns="" id="{E4B21C15-330C-43C7-B3EE-C53A0401F133}"/>
              </a:ext>
            </a:extLst>
          </p:cNvPr>
          <p:cNvPicPr>
            <a:picLocks noChangeAspect="1"/>
          </p:cNvPicPr>
          <p:nvPr userDrawn="1"/>
        </p:nvPicPr>
        <p:blipFill rotWithShape="1">
          <a:blip r:embed="rId14">
            <a:extLst>
              <a:ext uri="{28A0092B-C50C-407E-A947-70E740481C1C}">
                <a14:useLocalDpi xmlns:a14="http://schemas.microsoft.com/office/drawing/2010/main" val="0"/>
              </a:ext>
            </a:extLst>
          </a:blip>
          <a:srcRect r="4333"/>
          <a:stretch/>
        </p:blipFill>
        <p:spPr>
          <a:xfrm>
            <a:off x="10130318" y="49758"/>
            <a:ext cx="2071575" cy="1418067"/>
          </a:xfrm>
          <a:prstGeom prst="rect">
            <a:avLst/>
          </a:prstGeom>
        </p:spPr>
      </p:pic>
      <p:pic>
        <p:nvPicPr>
          <p:cNvPr id="11" name="Image 10">
            <a:extLst>
              <a:ext uri="{FF2B5EF4-FFF2-40B4-BE49-F238E27FC236}">
                <a16:creationId xmlns:a16="http://schemas.microsoft.com/office/drawing/2014/main" xmlns="" id="{8482BD2F-CE40-4DBD-85CA-D451CBE8FF56}"/>
              </a:ext>
            </a:extLst>
          </p:cNvPr>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0" y="75942"/>
            <a:ext cx="2880000" cy="1440637"/>
          </a:xfrm>
          <a:prstGeom prst="rect">
            <a:avLst/>
          </a:prstGeom>
        </p:spPr>
      </p:pic>
      <p:grpSp>
        <p:nvGrpSpPr>
          <p:cNvPr id="12" name="Groupe 11">
            <a:extLst>
              <a:ext uri="{FF2B5EF4-FFF2-40B4-BE49-F238E27FC236}">
                <a16:creationId xmlns:a16="http://schemas.microsoft.com/office/drawing/2014/main" xmlns="" id="{30C02C55-DFB8-4047-BA30-6455C613AAF1}"/>
              </a:ext>
            </a:extLst>
          </p:cNvPr>
          <p:cNvGrpSpPr/>
          <p:nvPr userDrawn="1"/>
        </p:nvGrpSpPr>
        <p:grpSpPr>
          <a:xfrm>
            <a:off x="6669877" y="6403975"/>
            <a:ext cx="5420995" cy="454025"/>
            <a:chOff x="146649" y="94890"/>
            <a:chExt cx="5421031" cy="454649"/>
          </a:xfrm>
        </p:grpSpPr>
        <p:sp>
          <p:nvSpPr>
            <p:cNvPr id="13" name="ZoneTexte 8">
              <a:extLst>
                <a:ext uri="{FF2B5EF4-FFF2-40B4-BE49-F238E27FC236}">
                  <a16:creationId xmlns:a16="http://schemas.microsoft.com/office/drawing/2014/main" xmlns="" id="{4427D8FE-E39B-4627-AD12-2EB10CD22E77}"/>
                </a:ext>
              </a:extLst>
            </p:cNvPr>
            <p:cNvSpPr txBox="1"/>
            <p:nvPr userDrawn="1"/>
          </p:nvSpPr>
          <p:spPr>
            <a:xfrm>
              <a:off x="146649" y="172349"/>
              <a:ext cx="4876800" cy="377190"/>
            </a:xfrm>
            <a:prstGeom prst="rect">
              <a:avLst/>
            </a:prstGeom>
            <a:noFill/>
          </p:spPr>
          <p:txBody>
            <a:bodyPr wrap="square" rtlCol="0">
              <a:spAutoFit/>
            </a:bodyPr>
            <a:lstStyle/>
            <a:p>
              <a:pPr>
                <a:lnSpc>
                  <a:spcPct val="107000"/>
                </a:lnSpc>
                <a:spcAft>
                  <a:spcPts val="800"/>
                </a:spcAft>
              </a:pPr>
              <a:r>
                <a:rPr lang="en-US" sz="1100" b="1" kern="1200">
                  <a:solidFill>
                    <a:srgbClr val="3E8FBC"/>
                  </a:solidFill>
                  <a:effectLst/>
                  <a:latin typeface="Calibri" panose="020F0502020204030204" pitchFamily="34" charset="0"/>
                  <a:ea typeface="Calibri" panose="020F0502020204030204" pitchFamily="34" charset="0"/>
                  <a:cs typeface="Calibri" panose="020F0502020204030204" pitchFamily="34" charset="0"/>
                </a:rPr>
                <a:t>The action AI-NURECC initiative has received funding from the European Union </a:t>
              </a:r>
              <a:endParaRPr lang="fr-FR" sz="1100">
                <a:effectLst/>
                <a:latin typeface="Calibri" panose="020F0502020204030204" pitchFamily="34" charset="0"/>
                <a:ea typeface="Calibri" panose="020F0502020204030204" pitchFamily="34" charset="0"/>
                <a:cs typeface="Arial" panose="020B0604020202020204" pitchFamily="34" charset="0"/>
              </a:endParaRPr>
            </a:p>
          </p:txBody>
        </p:sp>
        <p:pic>
          <p:nvPicPr>
            <p:cNvPr id="14" name="Image 13">
              <a:extLst>
                <a:ext uri="{FF2B5EF4-FFF2-40B4-BE49-F238E27FC236}">
                  <a16:creationId xmlns:a16="http://schemas.microsoft.com/office/drawing/2014/main" xmlns="" id="{1466DC41-55B6-410D-9419-719ABA47BDBD}"/>
                </a:ext>
              </a:extLst>
            </p:cNvPr>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5009675" y="94890"/>
              <a:ext cx="558005" cy="371835"/>
            </a:xfrm>
            <a:prstGeom prst="rect">
              <a:avLst/>
            </a:prstGeom>
          </p:spPr>
        </p:pic>
      </p:grpSp>
    </p:spTree>
    <p:extLst>
      <p:ext uri="{BB962C8B-B14F-4D97-AF65-F5344CB8AC3E}">
        <p14:creationId xmlns:p14="http://schemas.microsoft.com/office/powerpoint/2010/main" val="2693032274"/>
      </p:ext>
    </p:extLst>
  </p:cSld>
  <p:clrMap bg1="lt1" tx1="dk1" bg2="lt2" tx2="dk2" accent1="accent1" accent2="accent2" accent3="accent3" accent4="accent4" accent5="accent5" accent6="accent6" hlink="hlink" folHlink="folHlink"/>
  <p:sldLayoutIdLst>
    <p:sldLayoutId id="2147483662" r:id="rId1"/>
    <p:sldLayoutId id="2147483664" r:id="rId2"/>
    <p:sldLayoutId id="2147483663"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lnSpc>
          <a:spcPct val="90000"/>
        </a:lnSpc>
        <a:spcBef>
          <a:spcPct val="0"/>
        </a:spcBef>
        <a:buNone/>
        <a:defRPr sz="4800" b="1" kern="1200">
          <a:solidFill>
            <a:schemeClr val="tx1"/>
          </a:solidFill>
          <a:latin typeface="+mj-lt"/>
          <a:ea typeface="+mj-ea"/>
          <a:cs typeface="+mj-cs"/>
        </a:defRPr>
      </a:lvl1pPr>
    </p:titleStyle>
    <p:bodyStyle>
      <a:lvl1pPr marL="361950" indent="-361950" algn="l" defTabSz="914400" rtl="0" eaLnBrk="1" latinLnBrk="0" hangingPunct="1">
        <a:lnSpc>
          <a:spcPct val="90000"/>
        </a:lnSpc>
        <a:spcBef>
          <a:spcPts val="1000"/>
        </a:spcBef>
        <a:buFont typeface="Arial" panose="020B0604020202020204" pitchFamily="34" charset="0"/>
        <a:buChar char="•"/>
        <a:defRPr sz="4400" kern="1200">
          <a:solidFill>
            <a:schemeClr val="tx1"/>
          </a:solidFill>
          <a:latin typeface="+mn-lt"/>
          <a:ea typeface="+mn-ea"/>
          <a:cs typeface="+mn-cs"/>
        </a:defRPr>
      </a:lvl1pPr>
      <a:lvl2pPr marL="808038" indent="-350838" algn="l" defTabSz="914400" rtl="0" eaLnBrk="1" latinLnBrk="0" hangingPunct="1">
        <a:lnSpc>
          <a:spcPct val="90000"/>
        </a:lnSpc>
        <a:spcBef>
          <a:spcPts val="500"/>
        </a:spcBef>
        <a:buFont typeface="Arial" panose="020B0604020202020204" pitchFamily="34" charset="0"/>
        <a:buChar char="•"/>
        <a:defRPr sz="4000" kern="1200">
          <a:solidFill>
            <a:schemeClr val="tx1"/>
          </a:solidFill>
          <a:latin typeface="+mn-lt"/>
          <a:ea typeface="+mn-ea"/>
          <a:cs typeface="+mn-cs"/>
        </a:defRPr>
      </a:lvl2pPr>
      <a:lvl3pPr marL="1254125" indent="-339725" algn="l" defTabSz="914400" rtl="0" eaLnBrk="1" latinLnBrk="0" hangingPunct="1">
        <a:lnSpc>
          <a:spcPct val="90000"/>
        </a:lnSpc>
        <a:spcBef>
          <a:spcPts val="500"/>
        </a:spcBef>
        <a:buFont typeface="Arial" panose="020B0604020202020204" pitchFamily="34" charset="0"/>
        <a:buChar char="•"/>
        <a:defRPr sz="3600" kern="1200">
          <a:solidFill>
            <a:schemeClr val="tx1"/>
          </a:solidFill>
          <a:latin typeface="+mn-lt"/>
          <a:ea typeface="+mn-ea"/>
          <a:cs typeface="+mn-cs"/>
        </a:defRPr>
      </a:lvl3pPr>
      <a:lvl4pPr marL="1701800" indent="-330200" algn="l" defTabSz="914400" rtl="0" eaLnBrk="1" latinLnBrk="0" hangingPunct="1">
        <a:lnSpc>
          <a:spcPct val="90000"/>
        </a:lnSpc>
        <a:spcBef>
          <a:spcPts val="500"/>
        </a:spcBef>
        <a:buFont typeface="Arial" panose="020B0604020202020204" pitchFamily="34" charset="0"/>
        <a:buChar char="•"/>
        <a:defRPr sz="3200" kern="1200">
          <a:solidFill>
            <a:schemeClr val="tx1"/>
          </a:solidFill>
          <a:latin typeface="+mn-lt"/>
          <a:ea typeface="+mn-ea"/>
          <a:cs typeface="+mn-cs"/>
        </a:defRPr>
      </a:lvl4pPr>
      <a:lvl5pPr marL="2147888" indent="-319088" algn="l" defTabSz="914400" rtl="0" eaLnBrk="1" latinLnBrk="0" hangingPunct="1">
        <a:lnSpc>
          <a:spcPct val="90000"/>
        </a:lnSpc>
        <a:spcBef>
          <a:spcPts val="500"/>
        </a:spcBef>
        <a:buFont typeface="Arial" panose="020B0604020202020204" pitchFamily="34" charset="0"/>
        <a:buChar char="•"/>
        <a:defRPr sz="3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hyperlink" Target="http://cpmr.org/policy-work/cohesion/ai-nurecc/"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59613A4-903B-4530-863F-91A860FE4A66}"/>
              </a:ext>
            </a:extLst>
          </p:cNvPr>
          <p:cNvSpPr>
            <a:spLocks noGrp="1"/>
          </p:cNvSpPr>
          <p:nvPr>
            <p:ph type="title"/>
          </p:nvPr>
        </p:nvSpPr>
        <p:spPr>
          <a:xfrm>
            <a:off x="1526446" y="2463282"/>
            <a:ext cx="8907694" cy="3320161"/>
          </a:xfrm>
        </p:spPr>
        <p:txBody>
          <a:bodyPr>
            <a:normAutofit fontScale="90000"/>
          </a:bodyPr>
          <a:lstStyle/>
          <a:p>
            <a:r>
              <a:rPr lang="fr-BE" sz="10000" dirty="0">
                <a:solidFill>
                  <a:srgbClr val="3E8FBC"/>
                </a:solidFill>
              </a:rPr>
              <a:t>AI-NURECC</a:t>
            </a:r>
            <a:r>
              <a:rPr lang="fr-BE" sz="8900" dirty="0">
                <a:solidFill>
                  <a:srgbClr val="3E8FBC"/>
                </a:solidFill>
              </a:rPr>
              <a:t/>
            </a:r>
            <a:br>
              <a:rPr lang="fr-BE" sz="8900" dirty="0">
                <a:solidFill>
                  <a:srgbClr val="3E8FBC"/>
                </a:solidFill>
              </a:rPr>
            </a:br>
            <a:r>
              <a:rPr lang="fr-BE" sz="8900" dirty="0">
                <a:solidFill>
                  <a:srgbClr val="3E8FBC"/>
                </a:solidFill>
              </a:rPr>
              <a:t> Initiative</a:t>
            </a:r>
            <a:r>
              <a:rPr lang="fr-BE" dirty="0">
                <a:solidFill>
                  <a:srgbClr val="3E8FBC"/>
                </a:solidFill>
              </a:rPr>
              <a:t/>
            </a:r>
            <a:br>
              <a:rPr lang="fr-BE" dirty="0">
                <a:solidFill>
                  <a:srgbClr val="3E8FBC"/>
                </a:solidFill>
              </a:rPr>
            </a:br>
            <a:endParaRPr lang="fr-BE" dirty="0">
              <a:solidFill>
                <a:srgbClr val="3E8FBC"/>
              </a:solidFill>
            </a:endParaRPr>
          </a:p>
        </p:txBody>
      </p:sp>
    </p:spTree>
    <p:extLst>
      <p:ext uri="{BB962C8B-B14F-4D97-AF65-F5344CB8AC3E}">
        <p14:creationId xmlns:p14="http://schemas.microsoft.com/office/powerpoint/2010/main" val="412447014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txBox="1">
            <a:spLocks/>
          </p:cNvSpPr>
          <p:nvPr/>
        </p:nvSpPr>
        <p:spPr>
          <a:xfrm>
            <a:off x="2403435" y="1404550"/>
            <a:ext cx="8352928" cy="936104"/>
          </a:xfrm>
          <a:prstGeom prst="rect">
            <a:avLst/>
          </a:prstGeom>
        </p:spPr>
        <p:txBody>
          <a:bodyPr>
            <a:noAutofit/>
          </a:bodyPr>
          <a:lstStyle>
            <a:lvl1pPr algn="l" defTabSz="914400" rtl="0" eaLnBrk="1" latinLnBrk="0" hangingPunct="1">
              <a:lnSpc>
                <a:spcPct val="90000"/>
              </a:lnSpc>
              <a:spcBef>
                <a:spcPct val="0"/>
              </a:spcBef>
              <a:buNone/>
              <a:defRPr sz="4800" b="1" kern="1200">
                <a:solidFill>
                  <a:schemeClr val="tx1"/>
                </a:solidFill>
                <a:latin typeface="+mj-lt"/>
                <a:ea typeface="+mj-ea"/>
                <a:cs typeface="+mj-cs"/>
              </a:defRPr>
            </a:lvl1pPr>
          </a:lstStyle>
          <a:p>
            <a:r>
              <a:rPr lang="it-IT" sz="2800" dirty="0" smtClean="0">
                <a:solidFill>
                  <a:srgbClr val="00B0F0"/>
                </a:solidFill>
                <a:latin typeface="+mn-lt"/>
                <a:ea typeface="+mn-ea"/>
                <a:cs typeface="+mn-cs"/>
              </a:rPr>
              <a:t>Riflessioni emerse dalla fase di co-progettazione</a:t>
            </a:r>
            <a:endParaRPr lang="it-IT" sz="2800" dirty="0">
              <a:solidFill>
                <a:srgbClr val="00B0F0"/>
              </a:solidFill>
              <a:latin typeface="+mn-lt"/>
              <a:ea typeface="+mn-ea"/>
              <a:cs typeface="+mn-cs"/>
            </a:endParaRPr>
          </a:p>
        </p:txBody>
      </p:sp>
      <p:sp>
        <p:nvSpPr>
          <p:cNvPr id="3" name="Segnaposto contenuto 2"/>
          <p:cNvSpPr txBox="1">
            <a:spLocks/>
          </p:cNvSpPr>
          <p:nvPr/>
        </p:nvSpPr>
        <p:spPr>
          <a:xfrm>
            <a:off x="558159" y="2126470"/>
            <a:ext cx="10867721" cy="369490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4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4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3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32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3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buClr>
                <a:schemeClr val="accent6">
                  <a:lumMod val="75000"/>
                </a:schemeClr>
              </a:buClr>
              <a:buFont typeface="Wingdings" panose="05000000000000000000" pitchFamily="2" charset="2"/>
              <a:buChar char="v"/>
            </a:pPr>
            <a:r>
              <a:rPr lang="it-IT" sz="1800" b="1" dirty="0" smtClean="0">
                <a:solidFill>
                  <a:schemeClr val="accent6">
                    <a:lumMod val="50000"/>
                  </a:schemeClr>
                </a:solidFill>
                <a:latin typeface="Calibri"/>
              </a:rPr>
              <a:t>Aree molto diverse</a:t>
            </a:r>
            <a:r>
              <a:rPr lang="it-IT" sz="1800" dirty="0" smtClean="0">
                <a:solidFill>
                  <a:srgbClr val="002060"/>
                </a:solidFill>
                <a:latin typeface="Calibri"/>
              </a:rPr>
              <a:t>: per compagini di Comuni (da tre del Tesino ai 33 Comuni del Basso Sangro Trigno e Alto e Medio Sannio); per dimensioni (dai 2400 ha del </a:t>
            </a:r>
            <a:r>
              <a:rPr lang="it-IT" sz="1800" dirty="0" err="1" smtClean="0">
                <a:solidFill>
                  <a:srgbClr val="002060"/>
                </a:solidFill>
                <a:latin typeface="Calibri"/>
              </a:rPr>
              <a:t>Grand</a:t>
            </a:r>
            <a:r>
              <a:rPr lang="it-IT" sz="1800" dirty="0" smtClean="0">
                <a:solidFill>
                  <a:srgbClr val="002060"/>
                </a:solidFill>
                <a:latin typeface="Calibri"/>
              </a:rPr>
              <a:t> </a:t>
            </a:r>
            <a:r>
              <a:rPr lang="it-IT" sz="1800" dirty="0" err="1" smtClean="0">
                <a:solidFill>
                  <a:srgbClr val="002060"/>
                </a:solidFill>
                <a:latin typeface="Calibri"/>
              </a:rPr>
              <a:t>Paradis</a:t>
            </a:r>
            <a:r>
              <a:rPr lang="it-IT" sz="1800" dirty="0" smtClean="0">
                <a:solidFill>
                  <a:srgbClr val="002060"/>
                </a:solidFill>
                <a:latin typeface="Calibri"/>
              </a:rPr>
              <a:t> ai 66.000 delle Madonie); per organizzazione amministrativa e livello di associazionismo.</a:t>
            </a:r>
          </a:p>
          <a:p>
            <a:pPr algn="just">
              <a:buClr>
                <a:schemeClr val="accent6">
                  <a:lumMod val="75000"/>
                </a:schemeClr>
              </a:buClr>
              <a:buFont typeface="Wingdings" panose="05000000000000000000" pitchFamily="2" charset="2"/>
              <a:buChar char="v"/>
            </a:pPr>
            <a:r>
              <a:rPr lang="it-IT" sz="1800" dirty="0" smtClean="0">
                <a:solidFill>
                  <a:srgbClr val="002060"/>
                </a:solidFill>
                <a:latin typeface="Calibri"/>
              </a:rPr>
              <a:t>Si immaginava di partire ragionando sulle opportunità di sviluppo con i servizi serventi, ed </a:t>
            </a:r>
            <a:r>
              <a:rPr lang="it-IT" sz="1800" b="1" dirty="0" smtClean="0">
                <a:solidFill>
                  <a:schemeClr val="accent6">
                    <a:lumMod val="50000"/>
                  </a:schemeClr>
                </a:solidFill>
                <a:latin typeface="Calibri"/>
              </a:rPr>
              <a:t>è successo spesso l’inverso</a:t>
            </a:r>
            <a:r>
              <a:rPr lang="it-IT" sz="1800" dirty="0" smtClean="0">
                <a:solidFill>
                  <a:srgbClr val="002060"/>
                </a:solidFill>
                <a:latin typeface="Calibri"/>
              </a:rPr>
              <a:t>!</a:t>
            </a:r>
          </a:p>
          <a:p>
            <a:pPr algn="just">
              <a:buClr>
                <a:schemeClr val="accent6">
                  <a:lumMod val="75000"/>
                </a:schemeClr>
              </a:buClr>
              <a:buFont typeface="Wingdings" panose="05000000000000000000" pitchFamily="2" charset="2"/>
              <a:buChar char="v"/>
            </a:pPr>
            <a:r>
              <a:rPr lang="it-IT" sz="1800" dirty="0" smtClean="0">
                <a:solidFill>
                  <a:srgbClr val="002060"/>
                </a:solidFill>
                <a:latin typeface="Calibri"/>
              </a:rPr>
              <a:t>Grande partecipazione della società civile, un buon impegno di Sindaci, in media ben supportati (CTAI e Regioni). Appare però necessario un maggior </a:t>
            </a:r>
            <a:r>
              <a:rPr lang="it-IT" sz="1800" b="1" dirty="0" smtClean="0">
                <a:solidFill>
                  <a:schemeClr val="accent6">
                    <a:lumMod val="50000"/>
                  </a:schemeClr>
                </a:solidFill>
                <a:latin typeface="Calibri"/>
              </a:rPr>
              <a:t>sostegno/</a:t>
            </a:r>
            <a:r>
              <a:rPr lang="it-IT" sz="1800" b="1" dirty="0" err="1" smtClean="0">
                <a:solidFill>
                  <a:schemeClr val="accent6">
                    <a:lumMod val="50000"/>
                  </a:schemeClr>
                </a:solidFill>
                <a:latin typeface="Calibri"/>
              </a:rPr>
              <a:t>capacitazione</a:t>
            </a:r>
            <a:r>
              <a:rPr lang="it-IT" sz="1800" dirty="0" smtClean="0">
                <a:solidFill>
                  <a:schemeClr val="tx2">
                    <a:lumMod val="75000"/>
                  </a:schemeClr>
                </a:solidFill>
                <a:latin typeface="Calibri"/>
              </a:rPr>
              <a:t>.</a:t>
            </a:r>
            <a:endParaRPr lang="it-IT" sz="1800" b="1" dirty="0" smtClean="0">
              <a:solidFill>
                <a:schemeClr val="accent6">
                  <a:lumMod val="50000"/>
                </a:schemeClr>
              </a:solidFill>
              <a:latin typeface="Calibri"/>
            </a:endParaRPr>
          </a:p>
          <a:p>
            <a:pPr algn="just">
              <a:buClr>
                <a:schemeClr val="accent6">
                  <a:lumMod val="75000"/>
                </a:schemeClr>
              </a:buClr>
              <a:buFont typeface="Wingdings" panose="05000000000000000000" pitchFamily="2" charset="2"/>
              <a:buChar char="v"/>
            </a:pPr>
            <a:r>
              <a:rPr lang="it-IT" sz="1800" dirty="0" smtClean="0">
                <a:solidFill>
                  <a:srgbClr val="002060"/>
                </a:solidFill>
                <a:latin typeface="Calibri"/>
              </a:rPr>
              <a:t>Le Aree – accompagnate – sono arrivate ad </a:t>
            </a:r>
            <a:r>
              <a:rPr lang="it-IT" sz="1800" b="1" dirty="0" smtClean="0">
                <a:solidFill>
                  <a:schemeClr val="accent6">
                    <a:lumMod val="50000"/>
                  </a:schemeClr>
                </a:solidFill>
                <a:latin typeface="Calibri"/>
              </a:rPr>
              <a:t>esprimere abbastanza chiaramente le proprie intenzioni di </a:t>
            </a:r>
            <a:r>
              <a:rPr lang="it-IT" sz="1800" b="1" dirty="0" smtClean="0">
                <a:solidFill>
                  <a:schemeClr val="accent6">
                    <a:lumMod val="50000"/>
                  </a:schemeClr>
                </a:solidFill>
                <a:latin typeface="Calibri"/>
              </a:rPr>
              <a:t>cambiamento</a:t>
            </a:r>
            <a:r>
              <a:rPr lang="it-IT" sz="1800" dirty="0" smtClean="0">
                <a:solidFill>
                  <a:srgbClr val="002060"/>
                </a:solidFill>
                <a:latin typeface="Calibri"/>
              </a:rPr>
              <a:t>.</a:t>
            </a:r>
            <a:endParaRPr lang="it-IT" sz="1800" dirty="0" smtClean="0">
              <a:solidFill>
                <a:srgbClr val="002060"/>
              </a:solidFill>
              <a:latin typeface="Calibri"/>
            </a:endParaRPr>
          </a:p>
        </p:txBody>
      </p:sp>
    </p:spTree>
    <p:extLst>
      <p:ext uri="{BB962C8B-B14F-4D97-AF65-F5344CB8AC3E}">
        <p14:creationId xmlns:p14="http://schemas.microsoft.com/office/powerpoint/2010/main" val="306193263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txBox="1">
            <a:spLocks/>
          </p:cNvSpPr>
          <p:nvPr/>
        </p:nvSpPr>
        <p:spPr>
          <a:xfrm>
            <a:off x="1293341" y="1362748"/>
            <a:ext cx="9396536" cy="864096"/>
          </a:xfrm>
          <a:prstGeom prst="rect">
            <a:avLst/>
          </a:prstGeom>
        </p:spPr>
        <p:txBody>
          <a:bodyPr>
            <a:noAutofit/>
          </a:bodyPr>
          <a:lstStyle>
            <a:lvl1pPr algn="l" defTabSz="914400" rtl="0" eaLnBrk="1" latinLnBrk="0" hangingPunct="1">
              <a:lnSpc>
                <a:spcPct val="90000"/>
              </a:lnSpc>
              <a:spcBef>
                <a:spcPct val="0"/>
              </a:spcBef>
              <a:buNone/>
              <a:defRPr sz="4800" b="1" kern="1200">
                <a:solidFill>
                  <a:schemeClr val="tx1"/>
                </a:solidFill>
                <a:latin typeface="+mj-lt"/>
                <a:ea typeface="+mj-ea"/>
                <a:cs typeface="+mj-cs"/>
              </a:defRPr>
            </a:lvl1pPr>
          </a:lstStyle>
          <a:p>
            <a:r>
              <a:rPr lang="it-IT" sz="2800" dirty="0" smtClean="0">
                <a:solidFill>
                  <a:srgbClr val="00B0F0"/>
                </a:solidFill>
                <a:latin typeface="Calibri" panose="020F0502020204030204" pitchFamily="34" charset="0"/>
                <a:ea typeface="+mn-ea"/>
                <a:cs typeface="+mn-cs"/>
              </a:rPr>
              <a:t>Quali le idee e le proposte progettuali in tema di sviluppo?</a:t>
            </a:r>
            <a:endParaRPr lang="it-IT" sz="2800" dirty="0">
              <a:solidFill>
                <a:srgbClr val="00B0F0"/>
              </a:solidFill>
              <a:latin typeface="Calibri" panose="020F0502020204030204" pitchFamily="34" charset="0"/>
              <a:ea typeface="+mn-ea"/>
              <a:cs typeface="+mn-cs"/>
            </a:endParaRPr>
          </a:p>
        </p:txBody>
      </p:sp>
      <p:sp>
        <p:nvSpPr>
          <p:cNvPr id="3" name="Segnaposto contenuto 2"/>
          <p:cNvSpPr txBox="1">
            <a:spLocks/>
          </p:cNvSpPr>
          <p:nvPr/>
        </p:nvSpPr>
        <p:spPr>
          <a:xfrm>
            <a:off x="500495" y="2105472"/>
            <a:ext cx="10587634" cy="4752528"/>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4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4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3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32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3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buClr>
                <a:schemeClr val="accent6"/>
              </a:buClr>
              <a:buFont typeface="Wingdings" panose="05000000000000000000" pitchFamily="2" charset="2"/>
              <a:buChar char="v"/>
            </a:pPr>
            <a:r>
              <a:rPr lang="it-IT" sz="2000" smtClean="0">
                <a:solidFill>
                  <a:schemeClr val="tx2">
                    <a:lumMod val="75000"/>
                  </a:schemeClr>
                </a:solidFill>
              </a:rPr>
              <a:t>Il </a:t>
            </a:r>
            <a:r>
              <a:rPr lang="it-IT" sz="2000" b="1" smtClean="0">
                <a:solidFill>
                  <a:schemeClr val="accent6">
                    <a:lumMod val="50000"/>
                  </a:schemeClr>
                </a:solidFill>
              </a:rPr>
              <a:t>Turismo</a:t>
            </a:r>
            <a:r>
              <a:rPr lang="it-IT" sz="2000" smtClean="0">
                <a:solidFill>
                  <a:schemeClr val="tx2">
                    <a:lumMod val="75000"/>
                  </a:schemeClr>
                </a:solidFill>
              </a:rPr>
              <a:t> visto talora come «panacea» e non sempre pensato a supporto di altri settori o comunque con una precisa idea del segmento e delle domanda.</a:t>
            </a:r>
          </a:p>
          <a:p>
            <a:pPr algn="just">
              <a:buClr>
                <a:schemeClr val="accent6"/>
              </a:buClr>
              <a:buFont typeface="Wingdings" panose="05000000000000000000" pitchFamily="2" charset="2"/>
              <a:buChar char="v"/>
            </a:pPr>
            <a:r>
              <a:rPr lang="it-IT" sz="2000" b="1" smtClean="0">
                <a:solidFill>
                  <a:schemeClr val="accent6">
                    <a:lumMod val="50000"/>
                  </a:schemeClr>
                </a:solidFill>
              </a:rPr>
              <a:t>Agricoltura </a:t>
            </a:r>
            <a:r>
              <a:rPr lang="it-IT" sz="2000" smtClean="0">
                <a:solidFill>
                  <a:schemeClr val="tx2">
                    <a:lumMod val="75000"/>
                  </a:schemeClr>
                </a:solidFill>
              </a:rPr>
              <a:t>intesa come valorizzazione delle produzioni locali; gestione e valorizzazione delle foreste; «Uso della Terra» e recupero delle terre incolte.</a:t>
            </a:r>
          </a:p>
          <a:p>
            <a:pPr algn="just">
              <a:buClr>
                <a:schemeClr val="accent6"/>
              </a:buClr>
              <a:buFont typeface="Wingdings" panose="05000000000000000000" pitchFamily="2" charset="2"/>
              <a:buChar char="v"/>
            </a:pPr>
            <a:r>
              <a:rPr lang="it-IT" sz="2000" smtClean="0">
                <a:solidFill>
                  <a:schemeClr val="tx2">
                    <a:lumMod val="75000"/>
                  </a:schemeClr>
                </a:solidFill>
              </a:rPr>
              <a:t>Non abbastanza presente e spesso difficile il tema della </a:t>
            </a:r>
            <a:r>
              <a:rPr lang="it-IT" sz="2000" b="1" smtClean="0">
                <a:solidFill>
                  <a:schemeClr val="accent6">
                    <a:lumMod val="50000"/>
                  </a:schemeClr>
                </a:solidFill>
              </a:rPr>
              <a:t>valorizzazione dei beni culturali </a:t>
            </a:r>
            <a:r>
              <a:rPr lang="it-IT" sz="2000" smtClean="0">
                <a:solidFill>
                  <a:schemeClr val="tx2">
                    <a:lumMod val="75000"/>
                  </a:schemeClr>
                </a:solidFill>
              </a:rPr>
              <a:t>nell’ottica dell’orientamento al mercato; difficile l’individuazione delle possibili soluzioni; ancora poca l’enfasi alla innovazione e la creatività.</a:t>
            </a:r>
          </a:p>
          <a:p>
            <a:pPr algn="just">
              <a:buClr>
                <a:schemeClr val="accent6"/>
              </a:buClr>
              <a:buFont typeface="Wingdings" panose="05000000000000000000" pitchFamily="2" charset="2"/>
              <a:buChar char="v"/>
            </a:pPr>
            <a:r>
              <a:rPr lang="it-IT" sz="2000" smtClean="0">
                <a:solidFill>
                  <a:schemeClr val="tx2">
                    <a:lumMod val="75000"/>
                  </a:schemeClr>
                </a:solidFill>
              </a:rPr>
              <a:t>Emerge il tema dell’imprenditoria e delle start up, ma manca una riflessione su </a:t>
            </a:r>
            <a:r>
              <a:rPr lang="it-IT" sz="2000" b="1" smtClean="0">
                <a:solidFill>
                  <a:schemeClr val="accent6">
                    <a:lumMod val="50000"/>
                  </a:schemeClr>
                </a:solidFill>
              </a:rPr>
              <a:t>cosa significhi fare impresa nelle aree interne </a:t>
            </a:r>
            <a:r>
              <a:rPr lang="it-IT" sz="2000" smtClean="0">
                <a:solidFill>
                  <a:schemeClr val="tx2">
                    <a:lumMod val="75000"/>
                  </a:schemeClr>
                </a:solidFill>
              </a:rPr>
              <a:t>e si opta per soluzioni «tradizionali». Poca enfasi su </a:t>
            </a:r>
            <a:r>
              <a:rPr lang="it-IT" sz="2000" b="1" i="1" smtClean="0">
                <a:solidFill>
                  <a:schemeClr val="accent6">
                    <a:lumMod val="50000"/>
                  </a:schemeClr>
                </a:solidFill>
              </a:rPr>
              <a:t>innovazione</a:t>
            </a:r>
          </a:p>
          <a:p>
            <a:pPr algn="just">
              <a:buClr>
                <a:schemeClr val="accent6"/>
              </a:buClr>
              <a:buFont typeface="Wingdings" panose="05000000000000000000" pitchFamily="2" charset="2"/>
              <a:buChar char="v"/>
            </a:pPr>
            <a:r>
              <a:rPr lang="it-IT" sz="2000" smtClean="0">
                <a:solidFill>
                  <a:schemeClr val="tx2">
                    <a:lumMod val="75000"/>
                  </a:schemeClr>
                </a:solidFill>
              </a:rPr>
              <a:t>Non convincente la </a:t>
            </a:r>
            <a:r>
              <a:rPr lang="it-IT" sz="2000" b="1" smtClean="0">
                <a:solidFill>
                  <a:schemeClr val="accent6">
                    <a:lumMod val="50000"/>
                  </a:schemeClr>
                </a:solidFill>
              </a:rPr>
              <a:t>domanda sul capitale umano e la formazione</a:t>
            </a:r>
            <a:r>
              <a:rPr lang="it-IT" sz="2000" smtClean="0">
                <a:solidFill>
                  <a:schemeClr val="tx2">
                    <a:lumMod val="75000"/>
                  </a:schemeClr>
                </a:solidFill>
              </a:rPr>
              <a:t>, espressa in maniera vaga e legata ai vecchi schemi di programmazione.</a:t>
            </a:r>
            <a:endParaRPr lang="it-IT" sz="2000" dirty="0">
              <a:solidFill>
                <a:schemeClr val="tx2">
                  <a:lumMod val="75000"/>
                </a:schemeClr>
              </a:solidFill>
            </a:endParaRPr>
          </a:p>
        </p:txBody>
      </p:sp>
    </p:spTree>
    <p:extLst>
      <p:ext uri="{BB962C8B-B14F-4D97-AF65-F5344CB8AC3E}">
        <p14:creationId xmlns:p14="http://schemas.microsoft.com/office/powerpoint/2010/main" val="34264879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22F61469-233B-4543-AC47-BBE0884CABCD}"/>
              </a:ext>
            </a:extLst>
          </p:cNvPr>
          <p:cNvSpPr txBox="1">
            <a:spLocks/>
          </p:cNvSpPr>
          <p:nvPr/>
        </p:nvSpPr>
        <p:spPr>
          <a:xfrm>
            <a:off x="4520512" y="1112107"/>
            <a:ext cx="2833817" cy="750373"/>
          </a:xfrm>
          <a:prstGeom prst="rect">
            <a:avLst/>
          </a:prstGeom>
        </p:spPr>
        <p:txBody>
          <a:bodyPr>
            <a:normAutofit/>
          </a:bodyPr>
          <a:lstStyle>
            <a:lvl1pPr algn="l" defTabSz="914400" rtl="0" eaLnBrk="1" latinLnBrk="0" hangingPunct="1">
              <a:lnSpc>
                <a:spcPct val="90000"/>
              </a:lnSpc>
              <a:spcBef>
                <a:spcPct val="0"/>
              </a:spcBef>
              <a:buNone/>
              <a:defRPr sz="4800" b="1" kern="1200">
                <a:solidFill>
                  <a:schemeClr val="tx1"/>
                </a:solidFill>
                <a:latin typeface="+mj-lt"/>
                <a:ea typeface="+mj-ea"/>
                <a:cs typeface="+mj-cs"/>
              </a:defRPr>
            </a:lvl1pPr>
          </a:lstStyle>
          <a:p>
            <a:r>
              <a:rPr lang="it-IT" sz="2800" dirty="0" smtClean="0">
                <a:solidFill>
                  <a:srgbClr val="00B0F0"/>
                </a:solidFill>
                <a:latin typeface="Calibri" panose="020F0502020204030204" pitchFamily="34" charset="0"/>
                <a:ea typeface="+mn-ea"/>
                <a:cs typeface="+mn-cs"/>
              </a:rPr>
              <a:t>Alcuni dati…</a:t>
            </a:r>
            <a:endParaRPr lang="it-IT" sz="2800" dirty="0">
              <a:solidFill>
                <a:srgbClr val="00B0F0"/>
              </a:solidFill>
              <a:latin typeface="Calibri" panose="020F0502020204030204" pitchFamily="34" charset="0"/>
              <a:ea typeface="+mn-ea"/>
              <a:cs typeface="+mn-cs"/>
            </a:endParaRPr>
          </a:p>
        </p:txBody>
      </p:sp>
      <p:sp>
        <p:nvSpPr>
          <p:cNvPr id="3" name="Segnaposto contenuto 2">
            <a:extLst>
              <a:ext uri="{FF2B5EF4-FFF2-40B4-BE49-F238E27FC236}">
                <a16:creationId xmlns="" xmlns:a16="http://schemas.microsoft.com/office/drawing/2014/main" id="{049C19E5-8699-4E48-8F87-1C9B20D6D2F8}"/>
              </a:ext>
            </a:extLst>
          </p:cNvPr>
          <p:cNvSpPr txBox="1">
            <a:spLocks/>
          </p:cNvSpPr>
          <p:nvPr/>
        </p:nvSpPr>
        <p:spPr>
          <a:xfrm>
            <a:off x="440724" y="2127422"/>
            <a:ext cx="10993395" cy="3787346"/>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4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4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3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32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3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it-IT" sz="2000" dirty="0" smtClean="0">
                <a:solidFill>
                  <a:schemeClr val="tx2">
                    <a:lumMod val="75000"/>
                  </a:schemeClr>
                </a:solidFill>
              </a:rPr>
              <a:t>Sul fronte della domanda culturale, i dati aggregati evidenziano complessivi 3,1 milioni di visite (oltre 2,6 milioni su beni del patrimonio non statale) pari al 3% sul totale Italia, costituiti per lo più da utenti di provenienza nazionale;</a:t>
            </a:r>
          </a:p>
          <a:p>
            <a:pPr algn="just"/>
            <a:r>
              <a:rPr lang="it-IT" sz="2000" dirty="0" smtClean="0">
                <a:solidFill>
                  <a:schemeClr val="tx2">
                    <a:lumMod val="75000"/>
                  </a:schemeClr>
                </a:solidFill>
              </a:rPr>
              <a:t>La domanda turistica complessiva consta di 12,3 milioni di presenze annue (pernottamenti), pari al 3% sul totale Italia;</a:t>
            </a:r>
          </a:p>
          <a:p>
            <a:pPr algn="just"/>
            <a:r>
              <a:rPr lang="it-IT" sz="2000" dirty="0" smtClean="0">
                <a:solidFill>
                  <a:schemeClr val="tx2">
                    <a:lumMod val="75000"/>
                  </a:schemeClr>
                </a:solidFill>
              </a:rPr>
              <a:t>Nella maggior parte delle Aree i flussi di visita si attestano sotto la soglia dei 50.000 visitatori/anno e oltre la metà si trova al di sotto dei 20.000;</a:t>
            </a:r>
          </a:p>
          <a:p>
            <a:pPr algn="just"/>
            <a:r>
              <a:rPr lang="it-IT" sz="2000" dirty="0" smtClean="0">
                <a:solidFill>
                  <a:schemeClr val="tx2">
                    <a:lumMod val="75000"/>
                  </a:schemeClr>
                </a:solidFill>
              </a:rPr>
              <a:t>Registriamo un assenza di correlazione evidenti tra flussi turistici e poli di attrazione culturale. La  domanda turistica si rivolge maggiormente ad un’ offerta di tipo territoriale, più legata alla natura, alle pratiche sportive pur con alcune eccezioni come Sud est Orvietano, Vallo di Diano.</a:t>
            </a:r>
            <a:endParaRPr lang="it-IT" sz="2000" dirty="0">
              <a:solidFill>
                <a:schemeClr val="tx2">
                  <a:lumMod val="75000"/>
                </a:schemeClr>
              </a:solidFill>
            </a:endParaRPr>
          </a:p>
        </p:txBody>
      </p:sp>
    </p:spTree>
    <p:extLst>
      <p:ext uri="{BB962C8B-B14F-4D97-AF65-F5344CB8AC3E}">
        <p14:creationId xmlns:p14="http://schemas.microsoft.com/office/powerpoint/2010/main" val="377834464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ACA8412E-6C39-401F-81BC-74CC86FE9015}"/>
              </a:ext>
            </a:extLst>
          </p:cNvPr>
          <p:cNvSpPr txBox="1">
            <a:spLocks/>
          </p:cNvSpPr>
          <p:nvPr/>
        </p:nvSpPr>
        <p:spPr>
          <a:xfrm>
            <a:off x="2483708" y="1386746"/>
            <a:ext cx="8229600" cy="1143000"/>
          </a:xfrm>
          <a:prstGeom prst="rect">
            <a:avLst/>
          </a:prstGeom>
        </p:spPr>
        <p:txBody>
          <a:bodyPr>
            <a:normAutofit/>
          </a:bodyPr>
          <a:lstStyle>
            <a:lvl1pPr algn="l" defTabSz="914400" rtl="0" eaLnBrk="1" latinLnBrk="0" hangingPunct="1">
              <a:lnSpc>
                <a:spcPct val="90000"/>
              </a:lnSpc>
              <a:spcBef>
                <a:spcPct val="0"/>
              </a:spcBef>
              <a:buNone/>
              <a:defRPr sz="4800" b="1" kern="1200">
                <a:solidFill>
                  <a:schemeClr val="tx1"/>
                </a:solidFill>
                <a:latin typeface="+mj-lt"/>
                <a:ea typeface="+mj-ea"/>
                <a:cs typeface="+mj-cs"/>
              </a:defRPr>
            </a:lvl1pPr>
          </a:lstStyle>
          <a:p>
            <a:r>
              <a:rPr lang="it-IT" sz="2800" smtClean="0">
                <a:solidFill>
                  <a:srgbClr val="00B0F0"/>
                </a:solidFill>
                <a:latin typeface="Calibri" panose="020F0502020204030204" pitchFamily="34" charset="0"/>
                <a:ea typeface="+mn-ea"/>
                <a:cs typeface="+mn-cs"/>
              </a:rPr>
              <a:t>Il Molise e la Strategia Nazionale Aree interne</a:t>
            </a:r>
            <a:endParaRPr lang="it-IT" sz="2800" dirty="0">
              <a:solidFill>
                <a:srgbClr val="00B0F0"/>
              </a:solidFill>
              <a:latin typeface="Calibri" panose="020F0502020204030204" pitchFamily="34" charset="0"/>
              <a:ea typeface="+mn-ea"/>
              <a:cs typeface="+mn-cs"/>
            </a:endParaRPr>
          </a:p>
        </p:txBody>
      </p:sp>
      <p:sp>
        <p:nvSpPr>
          <p:cNvPr id="3" name="Segnaposto contenuto 2">
            <a:extLst>
              <a:ext uri="{FF2B5EF4-FFF2-40B4-BE49-F238E27FC236}">
                <a16:creationId xmlns="" xmlns:a16="http://schemas.microsoft.com/office/drawing/2014/main" id="{5143DC8D-662D-4A47-BB3F-F48885AA3D34}"/>
              </a:ext>
            </a:extLst>
          </p:cNvPr>
          <p:cNvSpPr txBox="1">
            <a:spLocks/>
          </p:cNvSpPr>
          <p:nvPr/>
        </p:nvSpPr>
        <p:spPr>
          <a:xfrm>
            <a:off x="440723" y="2028567"/>
            <a:ext cx="11051060" cy="4462849"/>
          </a:xfrm>
          <a:prstGeom prst="rect">
            <a:avLst/>
          </a:prstGeom>
        </p:spPr>
        <p:txBody>
          <a:bodyPr>
            <a:normAutofit fontScale="6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4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4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3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32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3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it-IT" sz="3300" dirty="0" smtClean="0">
                <a:solidFill>
                  <a:schemeClr val="accent6"/>
                </a:solidFill>
              </a:rPr>
              <a:t>Area  Matese</a:t>
            </a:r>
          </a:p>
          <a:p>
            <a:pPr algn="just"/>
            <a:r>
              <a:rPr lang="it-IT" sz="3300" dirty="0" smtClean="0">
                <a:solidFill>
                  <a:schemeClr val="tx2">
                    <a:lumMod val="75000"/>
                  </a:schemeClr>
                </a:solidFill>
              </a:rPr>
              <a:t>14 comuni Area Progetto: Bojano, Campochiaro, Cantalupo nel Sannio, Castelpetroso, Cercepiccola, Colle d'Anchise, Guardiaregia, Roccamandolfi, San Giuliano del Sannio, San Massimo, San Polo Matese, Santa Maria del Molise, Sepino, Spinete.</a:t>
            </a:r>
          </a:p>
          <a:p>
            <a:pPr algn="just"/>
            <a:r>
              <a:rPr lang="it-IT" sz="3300" dirty="0" smtClean="0">
                <a:solidFill>
                  <a:schemeClr val="tx2">
                    <a:lumMod val="75000"/>
                  </a:schemeClr>
                </a:solidFill>
              </a:rPr>
              <a:t>Tutti i Comuni sono inclusi in aree interne e tutti in provincia di Campobasso. 5 Comuni sono classificati come periferici e Totale abitanti: 20.572, la perdita di popolazione è la più bassa tra le aree - 9,5% (1971-2011) e – 3,1% (2001-2011)</a:t>
            </a:r>
          </a:p>
          <a:p>
            <a:pPr algn="just"/>
            <a:r>
              <a:rPr lang="it-IT" sz="3300" dirty="0" smtClean="0">
                <a:solidFill>
                  <a:schemeClr val="tx2">
                    <a:lumMod val="75000"/>
                  </a:schemeClr>
                </a:solidFill>
              </a:rPr>
              <a:t>La strategia punta sulla creazione di nuove infrastrutture di accesso e collegamento tra i Comuni e il patrimonio diffuso naturalistico, storico-culturale e paesaggistico. Il miglioramento della fruibilità dell’area avverrà anche attraverso la realizzazione di una </a:t>
            </a:r>
            <a:r>
              <a:rPr lang="it-IT" sz="3300" dirty="0" err="1" smtClean="0">
                <a:solidFill>
                  <a:schemeClr val="tx2">
                    <a:lumMod val="75000"/>
                  </a:schemeClr>
                </a:solidFill>
              </a:rPr>
              <a:t>ciclovia</a:t>
            </a:r>
            <a:r>
              <a:rPr lang="it-IT" sz="3300" dirty="0" smtClean="0">
                <a:solidFill>
                  <a:schemeClr val="tx2">
                    <a:lumMod val="75000"/>
                  </a:schemeClr>
                </a:solidFill>
              </a:rPr>
              <a:t> (tratto tra Bojano-Altilia, passando per la stazione di Guardiaregia, che verrà rigenerata). </a:t>
            </a:r>
          </a:p>
          <a:p>
            <a:pPr algn="just"/>
            <a:r>
              <a:rPr lang="it-IT" sz="3300" dirty="0" smtClean="0">
                <a:solidFill>
                  <a:schemeClr val="tx2">
                    <a:lumMod val="75000"/>
                  </a:schemeClr>
                </a:solidFill>
              </a:rPr>
              <a:t>La strategia si pone l’ambizioso obiettivo di innovare nei metodi di gestione il sito archeologico di Altilia, con la sottoscrizione dell’“Accordo di valorizzazione dell’Area archeologica di Altilia-Sepino e del patrimonio culturale nell’Area Interna Matese” (ex Art. 112, del </a:t>
            </a:r>
            <a:r>
              <a:rPr lang="it-IT" sz="3300" dirty="0" err="1" smtClean="0">
                <a:solidFill>
                  <a:schemeClr val="tx2">
                    <a:lumMod val="75000"/>
                  </a:schemeClr>
                </a:solidFill>
              </a:rPr>
              <a:t>D.Lgs.</a:t>
            </a:r>
            <a:r>
              <a:rPr lang="it-IT" sz="3300" dirty="0" smtClean="0">
                <a:solidFill>
                  <a:schemeClr val="tx2">
                    <a:lumMod val="75000"/>
                  </a:schemeClr>
                </a:solidFill>
              </a:rPr>
              <a:t> 22 gennaio 2004) e la realizzazione di un “Piano strategico di sviluppo culturale”, capace di lavorare ad una nuova archeologia, pubblica e partecipata. </a:t>
            </a:r>
          </a:p>
          <a:p>
            <a:pPr algn="just"/>
            <a:endParaRPr lang="it-IT" sz="3300" dirty="0" smtClean="0">
              <a:solidFill>
                <a:schemeClr val="tx2">
                  <a:lumMod val="75000"/>
                </a:schemeClr>
              </a:solidFill>
            </a:endParaRPr>
          </a:p>
          <a:p>
            <a:pPr marL="0" indent="0" algn="just">
              <a:buFont typeface="Arial" panose="020B0604020202020204" pitchFamily="34" charset="0"/>
              <a:buNone/>
            </a:pPr>
            <a:endParaRPr lang="it-IT" dirty="0"/>
          </a:p>
        </p:txBody>
      </p:sp>
    </p:spTree>
    <p:extLst>
      <p:ext uri="{BB962C8B-B14F-4D97-AF65-F5344CB8AC3E}">
        <p14:creationId xmlns:p14="http://schemas.microsoft.com/office/powerpoint/2010/main" val="55311019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DB5B6603-2C15-433A-BEDC-E5CDB1444714}"/>
              </a:ext>
            </a:extLst>
          </p:cNvPr>
          <p:cNvSpPr txBox="1">
            <a:spLocks/>
          </p:cNvSpPr>
          <p:nvPr/>
        </p:nvSpPr>
        <p:spPr>
          <a:xfrm>
            <a:off x="5082746" y="1139611"/>
            <a:ext cx="1367481" cy="911611"/>
          </a:xfrm>
          <a:prstGeom prst="rect">
            <a:avLst/>
          </a:prstGeom>
        </p:spPr>
        <p:txBody>
          <a:bodyPr>
            <a:normAutofit/>
          </a:bodyPr>
          <a:lstStyle>
            <a:lvl1pPr algn="l" defTabSz="914400" rtl="0" eaLnBrk="1" latinLnBrk="0" hangingPunct="1">
              <a:lnSpc>
                <a:spcPct val="90000"/>
              </a:lnSpc>
              <a:spcBef>
                <a:spcPct val="0"/>
              </a:spcBef>
              <a:buNone/>
              <a:defRPr sz="4800" b="1" kern="1200">
                <a:solidFill>
                  <a:schemeClr val="tx1"/>
                </a:solidFill>
                <a:latin typeface="+mj-lt"/>
                <a:ea typeface="+mj-ea"/>
                <a:cs typeface="+mj-cs"/>
              </a:defRPr>
            </a:lvl1pPr>
          </a:lstStyle>
          <a:p>
            <a:r>
              <a:rPr lang="it-IT" sz="2800" smtClean="0">
                <a:solidFill>
                  <a:srgbClr val="00B0F0"/>
                </a:solidFill>
                <a:latin typeface="Calibri" panose="020F0502020204030204" pitchFamily="34" charset="0"/>
                <a:ea typeface="+mn-ea"/>
                <a:cs typeface="+mn-cs"/>
              </a:rPr>
              <a:t>Matese</a:t>
            </a:r>
            <a:endParaRPr lang="it-IT" sz="2800" dirty="0">
              <a:solidFill>
                <a:srgbClr val="00B0F0"/>
              </a:solidFill>
              <a:latin typeface="Calibri" panose="020F0502020204030204" pitchFamily="34" charset="0"/>
              <a:ea typeface="+mn-ea"/>
              <a:cs typeface="+mn-cs"/>
            </a:endParaRPr>
          </a:p>
        </p:txBody>
      </p:sp>
      <p:sp>
        <p:nvSpPr>
          <p:cNvPr id="3" name="Segnaposto contenuto 2">
            <a:extLst>
              <a:ext uri="{FF2B5EF4-FFF2-40B4-BE49-F238E27FC236}">
                <a16:creationId xmlns="" xmlns:a16="http://schemas.microsoft.com/office/drawing/2014/main" id="{81E25745-3B5A-4FF7-B718-2295D2B3AF3C}"/>
              </a:ext>
            </a:extLst>
          </p:cNvPr>
          <p:cNvSpPr txBox="1">
            <a:spLocks/>
          </p:cNvSpPr>
          <p:nvPr/>
        </p:nvSpPr>
        <p:spPr>
          <a:xfrm>
            <a:off x="391296" y="1987379"/>
            <a:ext cx="11059297" cy="4133335"/>
          </a:xfrm>
          <a:prstGeom prst="rect">
            <a:avLst/>
          </a:prstGeom>
        </p:spPr>
        <p:txBody>
          <a:bodyPr>
            <a:normAutofit fontScale="7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4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4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3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32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3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it-IT" sz="3300" smtClean="0">
                <a:solidFill>
                  <a:schemeClr val="tx2">
                    <a:lumMod val="75000"/>
                  </a:schemeClr>
                </a:solidFill>
              </a:rPr>
              <a:t>Il sito archeologico di Altilia è poco conosciuto e poco ‘usato’, sia dagli abitanti dell’area che da visitatori esterni. La caratteristica dell’area archeologica e la sua storia, passata e recente (centro abitato, attraversato, vissuto), permettono di immaginare le attività di valorizzazione/gestione con modalità partecipate e in risposta a una “domanda di cultura” che interessa cittadini e diverse tipologie di fruitori. </a:t>
            </a:r>
          </a:p>
          <a:p>
            <a:pPr algn="just"/>
            <a:r>
              <a:rPr lang="it-IT" sz="3300" smtClean="0">
                <a:solidFill>
                  <a:schemeClr val="tx2">
                    <a:lumMod val="75000"/>
                  </a:schemeClr>
                </a:solidFill>
              </a:rPr>
              <a:t>Si tratta di un sito vivibile e attrattivo attorno al quale ruotano persone, idee, attività didattiche, eventi, giovani e studenti che lavorano negli scavi. Altilia possiede molte potenzialità che potrebbero essere espresse e valorizzate. Ne sono un esempio le case e i depositi presenti, che potrebbero essere adibiti a mercato per prodotti agricoli, laboratori di cucina storica, magari coinvolgendo direttamente le due famiglie presenti nel sito e la loro attività agricola. L’obiettivo è di coordinare le iniziative, interessando con risorse e progettualità le persone disposte ad investire, e aprire un dialogo con questi attori, istituzionali e non, matesini e non, al fine di predisporre un accordo di valorizzazione che abbracci tutti gli ambiti che gravitano intorno al sito (dai beni culturali, ai terreni agricoli dell’area, al patrimonio immobiliare).</a:t>
            </a:r>
          </a:p>
          <a:p>
            <a:endParaRPr lang="it-IT" dirty="0"/>
          </a:p>
        </p:txBody>
      </p:sp>
    </p:spTree>
    <p:extLst>
      <p:ext uri="{BB962C8B-B14F-4D97-AF65-F5344CB8AC3E}">
        <p14:creationId xmlns:p14="http://schemas.microsoft.com/office/powerpoint/2010/main" val="96503840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C16425B6-AF72-43A4-8C7B-9F3233661B50}"/>
              </a:ext>
            </a:extLst>
          </p:cNvPr>
          <p:cNvSpPr txBox="1">
            <a:spLocks/>
          </p:cNvSpPr>
          <p:nvPr/>
        </p:nvSpPr>
        <p:spPr>
          <a:xfrm>
            <a:off x="4786183" y="1016044"/>
            <a:ext cx="2413687" cy="1143000"/>
          </a:xfrm>
          <a:prstGeom prst="rect">
            <a:avLst/>
          </a:prstGeom>
        </p:spPr>
        <p:txBody>
          <a:bodyPr>
            <a:normAutofit/>
          </a:bodyPr>
          <a:lstStyle>
            <a:lvl1pPr algn="l" defTabSz="914400" rtl="0" eaLnBrk="1" latinLnBrk="0" hangingPunct="1">
              <a:lnSpc>
                <a:spcPct val="90000"/>
              </a:lnSpc>
              <a:spcBef>
                <a:spcPct val="0"/>
              </a:spcBef>
              <a:buNone/>
              <a:defRPr sz="4800" b="1" kern="1200">
                <a:solidFill>
                  <a:schemeClr val="tx1"/>
                </a:solidFill>
                <a:latin typeface="+mj-lt"/>
                <a:ea typeface="+mj-ea"/>
                <a:cs typeface="+mj-cs"/>
              </a:defRPr>
            </a:lvl1pPr>
          </a:lstStyle>
          <a:p>
            <a:r>
              <a:rPr lang="it-IT" sz="2800" smtClean="0">
                <a:solidFill>
                  <a:srgbClr val="00B0F0"/>
                </a:solidFill>
                <a:latin typeface="Calibri" panose="020F0502020204030204" pitchFamily="34" charset="0"/>
                <a:ea typeface="+mn-ea"/>
                <a:cs typeface="+mn-cs"/>
              </a:rPr>
              <a:t>Area Fortore</a:t>
            </a:r>
            <a:endParaRPr lang="it-IT" sz="2800" dirty="0">
              <a:solidFill>
                <a:srgbClr val="00B0F0"/>
              </a:solidFill>
              <a:latin typeface="Calibri" panose="020F0502020204030204" pitchFamily="34" charset="0"/>
              <a:ea typeface="+mn-ea"/>
              <a:cs typeface="+mn-cs"/>
            </a:endParaRPr>
          </a:p>
        </p:txBody>
      </p:sp>
      <p:sp>
        <p:nvSpPr>
          <p:cNvPr id="3" name="Segnaposto contenuto 2">
            <a:extLst>
              <a:ext uri="{FF2B5EF4-FFF2-40B4-BE49-F238E27FC236}">
                <a16:creationId xmlns="" xmlns:a16="http://schemas.microsoft.com/office/drawing/2014/main" id="{9FA9263B-B84B-472B-979D-839A8E106929}"/>
              </a:ext>
            </a:extLst>
          </p:cNvPr>
          <p:cNvSpPr txBox="1">
            <a:spLocks/>
          </p:cNvSpPr>
          <p:nvPr/>
        </p:nvSpPr>
        <p:spPr>
          <a:xfrm>
            <a:off x="321276" y="1600200"/>
            <a:ext cx="11475308" cy="4677032"/>
          </a:xfrm>
          <a:prstGeom prst="rect">
            <a:avLst/>
          </a:prstGeom>
        </p:spPr>
        <p:txBody>
          <a:bodyPr>
            <a:normAutofit fontScale="2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4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4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3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32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3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it-IT" sz="8000" dirty="0">
                <a:solidFill>
                  <a:schemeClr val="tx2">
                    <a:lumMod val="75000"/>
                  </a:schemeClr>
                </a:solidFill>
              </a:rPr>
              <a:t>12 comuni area Progetto: Campolieto, Cercemaggiore, Gambatesa, Gildone, Jelsi, Macchia Valfortore, Monacilioni, Pietracatella, Riccia, Sant'Elia a Pianisi, Toro, Tufara.</a:t>
            </a:r>
          </a:p>
          <a:p>
            <a:pPr algn="just"/>
            <a:r>
              <a:rPr lang="it-IT" sz="8000" dirty="0">
                <a:solidFill>
                  <a:schemeClr val="tx2">
                    <a:lumMod val="75000"/>
                  </a:schemeClr>
                </a:solidFill>
              </a:rPr>
              <a:t>Tutti i Comuni sono in provincia di Campobasso. 11 Comuni sono classificati come Aree interne, 6 come periferici. Il comune con più abitanti è Riccia (5.403 abitanti, con perdita di popolazione pari a -5,2%). </a:t>
            </a:r>
          </a:p>
          <a:p>
            <a:pPr algn="just"/>
            <a:r>
              <a:rPr lang="it-IT" sz="8000" dirty="0">
                <a:solidFill>
                  <a:schemeClr val="tx2">
                    <a:lumMod val="75000"/>
                  </a:schemeClr>
                </a:solidFill>
              </a:rPr>
              <a:t>La Strategia prevede che ciascuna parte di territorio, secondo la propria vocazione, possa sviluppare una propria specializzazione funzionale che consentirà di rafforzare l’identità complessiva dell’area e la sua fruizione unitaria da parte dei cittadini che la vivono. L’idea consiste nella creazione di un sistema territoriale integrato di servizi sanitari specialistici, che, accanto a specifiche attività di cura e di assistenza, attivi programmi di prevenzione e riabilitazione capaci di favorire la valorizzazione di un contesto territoriale organizzato ed adeguatamente attrezzato ai bisogni della popolazione.  I nuovi interventi proposti costituiranno elemento di integrazione di quanto già avviato attraverso precedenti progetti attuati nel Borgo del Benessere nel comune di Riccia che da qualche anno sta portando avanti una proposta progettuale tesa alla creazione di un sistema di accoglienza diffuso, specializzato nell’ospitalità parasanitaria, della salute e del benessere, affiancando a specifiche attività di cura e di assistenza, programmi di prevenzione, riabilitazione ed intrattenimento capaci di costruire, in stretta simbiosi con le peculiari componenti naturalistiche, ambientali e culturali locali, un modo alternativo di “fare accoglienza”, abbinando il benessere del corpo e dello spirito alla valorizzazione delle relazioni umane nell’ambito di un contesto che, oltre ad essere organizzato ed adeguatamente attrezzato, risulti soprattutto piacevole e solidale.  Con questo investimento Area e Regione intendono porre le basi per uno sviluppo di azioni per la Silver Economy, ovvero un’economia dedicata agli anziani della nostra società.</a:t>
            </a:r>
          </a:p>
          <a:p>
            <a:pPr marL="0" indent="0">
              <a:buFont typeface="Arial" panose="020B0604020202020204" pitchFamily="34" charset="0"/>
              <a:buNone/>
            </a:pPr>
            <a:endParaRPr lang="it-IT" sz="4600" dirty="0" smtClean="0">
              <a:solidFill>
                <a:schemeClr val="tx2">
                  <a:lumMod val="75000"/>
                </a:schemeClr>
              </a:solidFill>
            </a:endParaRPr>
          </a:p>
          <a:p>
            <a:endParaRPr lang="it-IT" dirty="0"/>
          </a:p>
        </p:txBody>
      </p:sp>
    </p:spTree>
    <p:extLst>
      <p:ext uri="{BB962C8B-B14F-4D97-AF65-F5344CB8AC3E}">
        <p14:creationId xmlns:p14="http://schemas.microsoft.com/office/powerpoint/2010/main" val="326838030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9DEEDEED-CFDD-4121-998C-4E684BC72FBD}"/>
              </a:ext>
            </a:extLst>
          </p:cNvPr>
          <p:cNvSpPr txBox="1">
            <a:spLocks/>
          </p:cNvSpPr>
          <p:nvPr/>
        </p:nvSpPr>
        <p:spPr>
          <a:xfrm>
            <a:off x="4674973" y="801860"/>
            <a:ext cx="3768811" cy="1143000"/>
          </a:xfrm>
          <a:prstGeom prst="rect">
            <a:avLst/>
          </a:prstGeom>
        </p:spPr>
        <p:txBody>
          <a:bodyPr>
            <a:normAutofit/>
          </a:bodyPr>
          <a:lstStyle>
            <a:lvl1pPr algn="l" defTabSz="914400" rtl="0" eaLnBrk="1" latinLnBrk="0" hangingPunct="1">
              <a:lnSpc>
                <a:spcPct val="90000"/>
              </a:lnSpc>
              <a:spcBef>
                <a:spcPct val="0"/>
              </a:spcBef>
              <a:buNone/>
              <a:defRPr sz="4800" b="1" kern="1200">
                <a:solidFill>
                  <a:schemeClr val="tx1"/>
                </a:solidFill>
                <a:latin typeface="+mj-lt"/>
                <a:ea typeface="+mj-ea"/>
                <a:cs typeface="+mj-cs"/>
              </a:defRPr>
            </a:lvl1pPr>
          </a:lstStyle>
          <a:p>
            <a:r>
              <a:rPr lang="it-IT" sz="2800" dirty="0" smtClean="0">
                <a:solidFill>
                  <a:srgbClr val="00B0F0"/>
                </a:solidFill>
                <a:latin typeface="Calibri" panose="020F0502020204030204" pitchFamily="34" charset="0"/>
                <a:ea typeface="+mn-ea"/>
                <a:cs typeface="+mn-cs"/>
              </a:rPr>
              <a:t>Alto e Medio Sannio</a:t>
            </a:r>
            <a:endParaRPr lang="it-IT" sz="2800" dirty="0">
              <a:solidFill>
                <a:srgbClr val="00B0F0"/>
              </a:solidFill>
              <a:latin typeface="Calibri" panose="020F0502020204030204" pitchFamily="34" charset="0"/>
              <a:ea typeface="+mn-ea"/>
              <a:cs typeface="+mn-cs"/>
            </a:endParaRPr>
          </a:p>
        </p:txBody>
      </p:sp>
      <p:sp>
        <p:nvSpPr>
          <p:cNvPr id="3" name="Segnaposto contenuto 2">
            <a:extLst>
              <a:ext uri="{FF2B5EF4-FFF2-40B4-BE49-F238E27FC236}">
                <a16:creationId xmlns="" xmlns:a16="http://schemas.microsoft.com/office/drawing/2014/main" id="{79B65F5B-ACC6-4AAD-8EA0-66D5EEA428FF}"/>
              </a:ext>
            </a:extLst>
          </p:cNvPr>
          <p:cNvSpPr txBox="1">
            <a:spLocks/>
          </p:cNvSpPr>
          <p:nvPr/>
        </p:nvSpPr>
        <p:spPr>
          <a:xfrm>
            <a:off x="457200" y="1600200"/>
            <a:ext cx="11116962" cy="4525963"/>
          </a:xfrm>
          <a:prstGeom prst="rect">
            <a:avLst/>
          </a:prstGeom>
        </p:spPr>
        <p:txBody>
          <a:bodyPr>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4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4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3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32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3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it-IT" sz="2900" dirty="0">
                <a:solidFill>
                  <a:schemeClr val="tx2">
                    <a:lumMod val="75000"/>
                  </a:schemeClr>
                </a:solidFill>
              </a:rPr>
              <a:t>33 comuni: Agnone, Bagnoli del Trigno, Belmonte del Sannio, Capracotta, Carovilli, Castel del Giudice, Castelbottaccio, Castelverrino, Chiauci, Civitacampomarano, Civitanova del Sannio, Duronia, Frosolone, Limosano, Lucito, Macchiagodena, Montagano, Montefalcone nel Sannio, Pescolanciano, Pescopennataro, Petrella Tifernina, Pietrabbondante, Poggio Sannita, Roccasicura, Roccavivara, Salcito, San Felice del Molise, San Pietro Avellana, Sant'Angelo del Pesco, Sant'Elena Sannita, Sessano del Molise, Trivento, Vastogirardi.</a:t>
            </a:r>
          </a:p>
          <a:p>
            <a:pPr algn="just"/>
            <a:r>
              <a:rPr lang="it-IT" sz="2900" dirty="0">
                <a:solidFill>
                  <a:schemeClr val="tx2">
                    <a:lumMod val="75000"/>
                  </a:schemeClr>
                </a:solidFill>
              </a:rPr>
              <a:t>L’articolazione territoriale dell’ “Alto Medio Sannio” con i Comuni di Agnone, Frosolone e Trivento </a:t>
            </a:r>
            <a:r>
              <a:rPr lang="it-IT" sz="2900" dirty="0" smtClean="0">
                <a:solidFill>
                  <a:schemeClr val="tx2">
                    <a:lumMod val="75000"/>
                  </a:schemeClr>
                </a:solidFill>
              </a:rPr>
              <a:t>che sono </a:t>
            </a:r>
            <a:r>
              <a:rPr lang="it-IT" sz="2900" dirty="0">
                <a:solidFill>
                  <a:schemeClr val="tx2">
                    <a:lumMod val="75000"/>
                  </a:schemeClr>
                </a:solidFill>
              </a:rPr>
              <a:t>centri erogatori di servizi territoriali di base (istruzione e sanitaria) e fulcro di tre sub </a:t>
            </a:r>
            <a:r>
              <a:rPr lang="it-IT" sz="2900" dirty="0" smtClean="0">
                <a:solidFill>
                  <a:schemeClr val="tx2">
                    <a:lumMod val="75000"/>
                  </a:schemeClr>
                </a:solidFill>
              </a:rPr>
              <a:t>ambiti diversi </a:t>
            </a:r>
            <a:r>
              <a:rPr lang="it-IT" sz="2900" dirty="0">
                <a:solidFill>
                  <a:schemeClr val="tx2">
                    <a:lumMod val="75000"/>
                  </a:schemeClr>
                </a:solidFill>
              </a:rPr>
              <a:t>tra </a:t>
            </a:r>
            <a:r>
              <a:rPr lang="it-IT" sz="2900" dirty="0" smtClean="0">
                <a:solidFill>
                  <a:schemeClr val="tx2">
                    <a:lumMod val="75000"/>
                  </a:schemeClr>
                </a:solidFill>
              </a:rPr>
              <a:t>loro, </a:t>
            </a:r>
            <a:r>
              <a:rPr lang="it-IT" sz="2900" dirty="0">
                <a:solidFill>
                  <a:schemeClr val="tx2">
                    <a:lumMod val="75000"/>
                  </a:schemeClr>
                </a:solidFill>
              </a:rPr>
              <a:t>pone necessariamente la Strategia a declinare azioni specifiche in funzione </a:t>
            </a:r>
            <a:r>
              <a:rPr lang="it-IT" sz="2900" dirty="0" smtClean="0">
                <a:solidFill>
                  <a:schemeClr val="tx2">
                    <a:lumMod val="75000"/>
                  </a:schemeClr>
                </a:solidFill>
              </a:rPr>
              <a:t>delle esigenze </a:t>
            </a:r>
            <a:r>
              <a:rPr lang="it-IT" sz="2900" dirty="0">
                <a:solidFill>
                  <a:schemeClr val="tx2">
                    <a:lumMod val="75000"/>
                  </a:schemeClr>
                </a:solidFill>
              </a:rPr>
              <a:t>e dei problemi di ogni sub area</a:t>
            </a:r>
            <a:r>
              <a:rPr lang="it-IT" sz="2900" dirty="0" smtClean="0">
                <a:solidFill>
                  <a:schemeClr val="tx2">
                    <a:lumMod val="75000"/>
                  </a:schemeClr>
                </a:solidFill>
              </a:rPr>
              <a:t>. Queste </a:t>
            </a:r>
            <a:r>
              <a:rPr lang="it-IT" sz="2900" dirty="0">
                <a:solidFill>
                  <a:schemeClr val="tx2">
                    <a:lumMod val="75000"/>
                  </a:schemeClr>
                </a:solidFill>
              </a:rPr>
              <a:t>considerazioni portano ad articolare la strategia dell’”Alto Medio Sannio” basata nel </a:t>
            </a:r>
            <a:r>
              <a:rPr lang="it-IT" sz="2900" dirty="0" smtClean="0">
                <a:solidFill>
                  <a:schemeClr val="tx2">
                    <a:lumMod val="75000"/>
                  </a:schemeClr>
                </a:solidFill>
              </a:rPr>
              <a:t>sostegno alle </a:t>
            </a:r>
            <a:r>
              <a:rPr lang="it-IT" sz="2900" dirty="0">
                <a:solidFill>
                  <a:schemeClr val="tx2">
                    <a:lumMod val="75000"/>
                  </a:schemeClr>
                </a:solidFill>
              </a:rPr>
              <a:t>filiere produttive strettamente legate alle sue risorse territoriali: la filiera agroalimentare</a:t>
            </a:r>
            <a:r>
              <a:rPr lang="it-IT" sz="2900" dirty="0" smtClean="0">
                <a:solidFill>
                  <a:schemeClr val="tx2">
                    <a:lumMod val="75000"/>
                  </a:schemeClr>
                </a:solidFill>
              </a:rPr>
              <a:t>, dell’acciaio </a:t>
            </a:r>
            <a:r>
              <a:rPr lang="it-IT" sz="2900" dirty="0">
                <a:solidFill>
                  <a:schemeClr val="tx2">
                    <a:lumMod val="75000"/>
                  </a:schemeClr>
                </a:solidFill>
              </a:rPr>
              <a:t>e del patrimonio ambientale e culturale. Inoltre, individua nel turismo la possibilità </a:t>
            </a:r>
            <a:r>
              <a:rPr lang="it-IT" sz="2900" dirty="0" smtClean="0">
                <a:solidFill>
                  <a:schemeClr val="tx2">
                    <a:lumMod val="75000"/>
                  </a:schemeClr>
                </a:solidFill>
              </a:rPr>
              <a:t>di disegnare </a:t>
            </a:r>
            <a:r>
              <a:rPr lang="it-IT" sz="2900" dirty="0">
                <a:solidFill>
                  <a:schemeClr val="tx2">
                    <a:lumMod val="75000"/>
                  </a:schemeClr>
                </a:solidFill>
              </a:rPr>
              <a:t>un sistema territoriale di promozione e commercializzazione in grado di integrarsi con </a:t>
            </a:r>
            <a:r>
              <a:rPr lang="it-IT" sz="2900" dirty="0" smtClean="0">
                <a:solidFill>
                  <a:schemeClr val="tx2">
                    <a:lumMod val="75000"/>
                  </a:schemeClr>
                </a:solidFill>
              </a:rPr>
              <a:t>le filiere </a:t>
            </a:r>
            <a:r>
              <a:rPr lang="it-IT" sz="2900" dirty="0">
                <a:solidFill>
                  <a:schemeClr val="tx2">
                    <a:lumMod val="75000"/>
                  </a:schemeClr>
                </a:solidFill>
              </a:rPr>
              <a:t>indicate e con il patrimonio ambientale e culturale.</a:t>
            </a:r>
          </a:p>
          <a:p>
            <a:pPr marL="0" indent="0" algn="just">
              <a:buFont typeface="Arial" panose="020B0604020202020204" pitchFamily="34" charset="0"/>
              <a:buNone/>
            </a:pPr>
            <a:endParaRPr lang="it-IT" dirty="0"/>
          </a:p>
        </p:txBody>
      </p:sp>
    </p:spTree>
    <p:extLst>
      <p:ext uri="{BB962C8B-B14F-4D97-AF65-F5344CB8AC3E}">
        <p14:creationId xmlns:p14="http://schemas.microsoft.com/office/powerpoint/2010/main" val="142209713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C564F8E9-DE0F-42CA-A1AB-94EEB15E9737}"/>
              </a:ext>
            </a:extLst>
          </p:cNvPr>
          <p:cNvSpPr txBox="1">
            <a:spLocks/>
          </p:cNvSpPr>
          <p:nvPr/>
        </p:nvSpPr>
        <p:spPr>
          <a:xfrm>
            <a:off x="4596713" y="1007806"/>
            <a:ext cx="4238368" cy="1143000"/>
          </a:xfrm>
          <a:prstGeom prst="rect">
            <a:avLst/>
          </a:prstGeom>
        </p:spPr>
        <p:txBody>
          <a:bodyPr>
            <a:normAutofit/>
          </a:bodyPr>
          <a:lstStyle>
            <a:lvl1pPr algn="l" defTabSz="914400" rtl="0" eaLnBrk="1" latinLnBrk="0" hangingPunct="1">
              <a:lnSpc>
                <a:spcPct val="90000"/>
              </a:lnSpc>
              <a:spcBef>
                <a:spcPct val="0"/>
              </a:spcBef>
              <a:buNone/>
              <a:defRPr sz="4800" b="1" kern="1200">
                <a:solidFill>
                  <a:schemeClr val="tx1"/>
                </a:solidFill>
                <a:latin typeface="+mj-lt"/>
                <a:ea typeface="+mj-ea"/>
                <a:cs typeface="+mj-cs"/>
              </a:defRPr>
            </a:lvl1pPr>
          </a:lstStyle>
          <a:p>
            <a:r>
              <a:rPr lang="it-IT" sz="2800" smtClean="0">
                <a:solidFill>
                  <a:srgbClr val="00B0F0"/>
                </a:solidFill>
                <a:latin typeface="Calibri" panose="020F0502020204030204" pitchFamily="34" charset="0"/>
                <a:ea typeface="+mn-ea"/>
                <a:cs typeface="+mn-cs"/>
              </a:rPr>
              <a:t>Mainarde</a:t>
            </a:r>
            <a:endParaRPr lang="it-IT" sz="2800" dirty="0">
              <a:solidFill>
                <a:srgbClr val="00B0F0"/>
              </a:solidFill>
              <a:latin typeface="Calibri" panose="020F0502020204030204" pitchFamily="34" charset="0"/>
              <a:ea typeface="+mn-ea"/>
              <a:cs typeface="+mn-cs"/>
            </a:endParaRPr>
          </a:p>
        </p:txBody>
      </p:sp>
      <p:sp>
        <p:nvSpPr>
          <p:cNvPr id="3" name="Segnaposto contenuto 2">
            <a:extLst>
              <a:ext uri="{FF2B5EF4-FFF2-40B4-BE49-F238E27FC236}">
                <a16:creationId xmlns="" xmlns:a16="http://schemas.microsoft.com/office/drawing/2014/main" id="{AD1B372F-09EC-4C75-BF87-9756E2AAB6F1}"/>
              </a:ext>
            </a:extLst>
          </p:cNvPr>
          <p:cNvSpPr txBox="1">
            <a:spLocks/>
          </p:cNvSpPr>
          <p:nvPr/>
        </p:nvSpPr>
        <p:spPr>
          <a:xfrm>
            <a:off x="457199" y="1600200"/>
            <a:ext cx="10960443" cy="4525963"/>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4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4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3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32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3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it-IT" sz="1600" dirty="0" smtClean="0">
                <a:solidFill>
                  <a:schemeClr val="tx2">
                    <a:lumMod val="75000"/>
                  </a:schemeClr>
                </a:solidFill>
              </a:rPr>
              <a:t>13 Comuni: Acquaviva d'Isernia, Castel San Vincenzo, Cerro al Volturno, Colli a Volturno, Filignano, Forlì del Sannio, Fornelli, Montaquila, Montenero Val Cocchiara, Pizzone, Rionero Sannitico, Rocchetta a Volturno, Scapoli. </a:t>
            </a:r>
            <a:r>
              <a:rPr lang="it-IT" sz="1600" b="1" dirty="0" smtClean="0">
                <a:solidFill>
                  <a:schemeClr val="tx2">
                    <a:lumMod val="75000"/>
                  </a:schemeClr>
                </a:solidFill>
              </a:rPr>
              <a:t>L’area è composta da 13 Comuni, di questi 5 appartengono al Parco Nazionale d’ Abruzzo Lazio e Molise (Castel San Vincenzo, Filignano, Pizzone, Rocchetta al Volturno, Scapoli) e ne rappresentano la porta sud attraverso una fitta rete di sentieri escursionistici.</a:t>
            </a:r>
          </a:p>
          <a:p>
            <a:pPr algn="just"/>
            <a:r>
              <a:rPr lang="it-IT" sz="1600" dirty="0" smtClean="0">
                <a:solidFill>
                  <a:schemeClr val="tx2">
                    <a:lumMod val="75000"/>
                  </a:schemeClr>
                </a:solidFill>
              </a:rPr>
              <a:t>Sul territorio sono presenti diverse emergenze di interesse storico archeologico e religioso tra cui: </a:t>
            </a:r>
            <a:r>
              <a:rPr lang="it-IT" sz="1600" b="1" dirty="0" smtClean="0">
                <a:solidFill>
                  <a:schemeClr val="tx2">
                    <a:lumMod val="75000"/>
                  </a:schemeClr>
                </a:solidFill>
              </a:rPr>
              <a:t>Sito archeologico di San Vincenzo al Volturno, Abbazia di San Vincenzo; Castello </a:t>
            </a:r>
            <a:r>
              <a:rPr lang="it-IT" sz="1600" b="1" dirty="0" err="1" smtClean="0">
                <a:solidFill>
                  <a:schemeClr val="tx2">
                    <a:lumMod val="75000"/>
                  </a:schemeClr>
                </a:solidFill>
              </a:rPr>
              <a:t>Pandone</a:t>
            </a:r>
            <a:r>
              <a:rPr lang="it-IT" sz="1600" b="1" dirty="0" smtClean="0">
                <a:solidFill>
                  <a:schemeClr val="tx2">
                    <a:lumMod val="75000"/>
                  </a:schemeClr>
                </a:solidFill>
              </a:rPr>
              <a:t> e resti delle Mura megalitiche di Cerro al Volturno; Palazzo baronale, parco archeologico, fonte vecchia e rudere bellico della II Guerra Mondiale di Acquaviva di Isernia; Mura di cinta del borgo, resti di acquedotto romano, resti di insediamento rustico romano, resti di mura megalitiche di Colli al Volturno; Museo Militare Linea Gustav di Filignano; Santuario di S. Giuseppe Moscati di Forlì del Sannio; palazzo ducale, resti di insediamento romano, ruderi del castello e della cinta muraria di Montaquila; palazzo ducale e resti mura megalitiche Montenero Val Cocchiara; resti castello e mura megalitiche di Rionero; Castello Battiloro e Basilica S. Vincenzo Nuovo di Rocchetta al Volturno; Palazzo Battiloro di Scapoli; Mostra Permanente di Cornamuse Italiane e Straniere, Museo del Corpo Italiano di Liberazione Aldo Moro, Museo della Zampogna di Scapoli.</a:t>
            </a:r>
          </a:p>
          <a:p>
            <a:pPr algn="just"/>
            <a:r>
              <a:rPr lang="it-IT" sz="1600" dirty="0" smtClean="0">
                <a:solidFill>
                  <a:schemeClr val="tx2">
                    <a:lumMod val="75000"/>
                  </a:schemeClr>
                </a:solidFill>
              </a:rPr>
              <a:t>Sono presenti inoltre i seguenti musei e siti di interesse naturalistico: Museo della Fauna Appenninica Oscar </a:t>
            </a:r>
            <a:r>
              <a:rPr lang="it-IT" sz="1600" dirty="0" err="1" smtClean="0">
                <a:solidFill>
                  <a:schemeClr val="tx2">
                    <a:lumMod val="75000"/>
                  </a:schemeClr>
                </a:solidFill>
              </a:rPr>
              <a:t>Caporaso</a:t>
            </a:r>
            <a:r>
              <a:rPr lang="it-IT" sz="1600" dirty="0" smtClean="0">
                <a:solidFill>
                  <a:schemeClr val="tx2">
                    <a:lumMod val="75000"/>
                  </a:schemeClr>
                </a:solidFill>
              </a:rPr>
              <a:t> (Castel San V); Parco Fluviale del Fiume Volturno, Lago di Castel San Vincenzo; parco archeologico fluviale Torrente Vandra e del Cavaliere; tratturi Celano-Foggia e Castel di Sangro-Lucera, Museo dell’Orso ed area faunistica di Pizzone, Sorgenti, lago artificiale di Rocchetta al Volturno </a:t>
            </a:r>
          </a:p>
          <a:p>
            <a:pPr algn="just"/>
            <a:r>
              <a:rPr lang="it-IT" sz="1600" dirty="0" smtClean="0">
                <a:solidFill>
                  <a:schemeClr val="tx2">
                    <a:lumMod val="75000"/>
                  </a:schemeClr>
                </a:solidFill>
              </a:rPr>
              <a:t>L’idea guida ruota intorno al settore scelto come volano di rinascita, sviluppo e valorizzazione: il turismo, inteso come importante perno di sviluppo per la creazione di una filiera cognitiva intersettoriale. L’obiettivo è la costruzione di una filiera produttiva, sostenuta da conoscenze tecniche e specialistiche, costituita dal patrimonio paesaggistico e ambientale, agroalimentare e culturale locale.</a:t>
            </a:r>
          </a:p>
          <a:p>
            <a:pPr algn="just"/>
            <a:endParaRPr lang="it-IT" sz="1600" dirty="0"/>
          </a:p>
        </p:txBody>
      </p:sp>
    </p:spTree>
    <p:extLst>
      <p:ext uri="{BB962C8B-B14F-4D97-AF65-F5344CB8AC3E}">
        <p14:creationId xmlns:p14="http://schemas.microsoft.com/office/powerpoint/2010/main" val="354618097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9DBB6A41-B1E2-4EAE-AAB0-1AE1FA7FCC85}"/>
              </a:ext>
            </a:extLst>
          </p:cNvPr>
          <p:cNvSpPr txBox="1">
            <a:spLocks/>
          </p:cNvSpPr>
          <p:nvPr/>
        </p:nvSpPr>
        <p:spPr>
          <a:xfrm>
            <a:off x="2961502" y="900713"/>
            <a:ext cx="6495536" cy="680952"/>
          </a:xfrm>
          <a:prstGeom prst="rect">
            <a:avLst/>
          </a:prstGeom>
        </p:spPr>
        <p:txBody>
          <a:bodyPr>
            <a:normAutofit/>
          </a:bodyPr>
          <a:lstStyle>
            <a:lvl1pPr algn="l" defTabSz="914400" rtl="0" eaLnBrk="1" latinLnBrk="0" hangingPunct="1">
              <a:lnSpc>
                <a:spcPct val="90000"/>
              </a:lnSpc>
              <a:spcBef>
                <a:spcPct val="0"/>
              </a:spcBef>
              <a:buNone/>
              <a:defRPr sz="4800" b="1" kern="1200">
                <a:solidFill>
                  <a:schemeClr val="tx1"/>
                </a:solidFill>
                <a:latin typeface="+mj-lt"/>
                <a:ea typeface="+mj-ea"/>
                <a:cs typeface="+mj-cs"/>
              </a:defRPr>
            </a:lvl1pPr>
          </a:lstStyle>
          <a:p>
            <a:r>
              <a:rPr lang="it-IT" sz="2800" smtClean="0">
                <a:solidFill>
                  <a:srgbClr val="00B0F0"/>
                </a:solidFill>
                <a:latin typeface="Calibri" panose="020F0502020204030204" pitchFamily="34" charset="0"/>
                <a:ea typeface="+mn-ea"/>
                <a:cs typeface="+mn-cs"/>
              </a:rPr>
              <a:t>Molise e Strategia Nazionale Aree interne</a:t>
            </a:r>
            <a:endParaRPr lang="it-IT" sz="2800" dirty="0">
              <a:solidFill>
                <a:srgbClr val="00B0F0"/>
              </a:solidFill>
              <a:latin typeface="Calibri" panose="020F0502020204030204" pitchFamily="34" charset="0"/>
              <a:ea typeface="+mn-ea"/>
              <a:cs typeface="+mn-cs"/>
            </a:endParaRPr>
          </a:p>
        </p:txBody>
      </p:sp>
      <p:sp>
        <p:nvSpPr>
          <p:cNvPr id="3" name="Segnaposto contenuto 2">
            <a:extLst>
              <a:ext uri="{FF2B5EF4-FFF2-40B4-BE49-F238E27FC236}">
                <a16:creationId xmlns="" xmlns:a16="http://schemas.microsoft.com/office/drawing/2014/main" id="{6C8FA674-5B4C-44B6-A64D-CB8E38164A4C}"/>
              </a:ext>
            </a:extLst>
          </p:cNvPr>
          <p:cNvSpPr txBox="1">
            <a:spLocks/>
          </p:cNvSpPr>
          <p:nvPr/>
        </p:nvSpPr>
        <p:spPr>
          <a:xfrm>
            <a:off x="679621" y="1418967"/>
            <a:ext cx="11191103" cy="4525963"/>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4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4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3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32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3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it-IT" sz="1600" dirty="0" smtClean="0">
                <a:solidFill>
                  <a:schemeClr val="tx2">
                    <a:lumMod val="75000"/>
                  </a:schemeClr>
                </a:solidFill>
              </a:rPr>
              <a:t>Complessivamente abbiamo 72 Comuni compresi nella perimetrazione Aree interne su 136 totali;</a:t>
            </a:r>
          </a:p>
          <a:p>
            <a:r>
              <a:rPr lang="it-IT" sz="1600" dirty="0" smtClean="0">
                <a:solidFill>
                  <a:schemeClr val="tx2">
                    <a:lumMod val="75000"/>
                  </a:schemeClr>
                </a:solidFill>
              </a:rPr>
              <a:t>Alcune Aree del Molise condividono servizi  che riguardano altre Aree interne dell’Abruzzo.</a:t>
            </a:r>
            <a:endParaRPr lang="it-IT" sz="1600" dirty="0">
              <a:solidFill>
                <a:schemeClr val="tx2">
                  <a:lumMod val="75000"/>
                </a:schemeClr>
              </a:solidFill>
            </a:endParaRPr>
          </a:p>
        </p:txBody>
      </p:sp>
      <p:pic>
        <p:nvPicPr>
          <p:cNvPr id="4" name="Immagine 3">
            <a:extLst>
              <a:ext uri="{FF2B5EF4-FFF2-40B4-BE49-F238E27FC236}">
                <a16:creationId xmlns="" xmlns:a16="http://schemas.microsoft.com/office/drawing/2014/main" id="{FDE47127-D60C-4560-9B3E-77F04505F0E8}"/>
              </a:ext>
            </a:extLst>
          </p:cNvPr>
          <p:cNvPicPr>
            <a:picLocks noChangeAspect="1"/>
          </p:cNvPicPr>
          <p:nvPr/>
        </p:nvPicPr>
        <p:blipFill>
          <a:blip r:embed="rId2"/>
          <a:stretch>
            <a:fillRect/>
          </a:stretch>
        </p:blipFill>
        <p:spPr>
          <a:xfrm>
            <a:off x="881448" y="1992517"/>
            <a:ext cx="3923928" cy="4865483"/>
          </a:xfrm>
          <a:prstGeom prst="rect">
            <a:avLst/>
          </a:prstGeom>
        </p:spPr>
      </p:pic>
      <p:pic>
        <p:nvPicPr>
          <p:cNvPr id="5" name="Immagine 4">
            <a:extLst>
              <a:ext uri="{FF2B5EF4-FFF2-40B4-BE49-F238E27FC236}">
                <a16:creationId xmlns="" xmlns:a16="http://schemas.microsoft.com/office/drawing/2014/main" id="{4162C71A-B061-4D72-9874-734A13E787C7}"/>
              </a:ext>
            </a:extLst>
          </p:cNvPr>
          <p:cNvPicPr>
            <a:picLocks noChangeAspect="1"/>
          </p:cNvPicPr>
          <p:nvPr/>
        </p:nvPicPr>
        <p:blipFill>
          <a:blip r:embed="rId3"/>
          <a:stretch>
            <a:fillRect/>
          </a:stretch>
        </p:blipFill>
        <p:spPr>
          <a:xfrm>
            <a:off x="5283171" y="1992517"/>
            <a:ext cx="4762872" cy="4278358"/>
          </a:xfrm>
          <a:prstGeom prst="rect">
            <a:avLst/>
          </a:prstGeom>
        </p:spPr>
      </p:pic>
    </p:spTree>
    <p:extLst>
      <p:ext uri="{BB962C8B-B14F-4D97-AF65-F5344CB8AC3E}">
        <p14:creationId xmlns:p14="http://schemas.microsoft.com/office/powerpoint/2010/main" val="135732445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D0E19013-9C0B-4519-9B32-DE9CA9A35178}"/>
              </a:ext>
            </a:extLst>
          </p:cNvPr>
          <p:cNvSpPr txBox="1">
            <a:spLocks/>
          </p:cNvSpPr>
          <p:nvPr/>
        </p:nvSpPr>
        <p:spPr>
          <a:xfrm>
            <a:off x="1478691" y="1353795"/>
            <a:ext cx="9156357" cy="639762"/>
          </a:xfrm>
          <a:prstGeom prst="rect">
            <a:avLst/>
          </a:prstGeom>
        </p:spPr>
        <p:txBody>
          <a:bodyPr>
            <a:normAutofit/>
          </a:bodyPr>
          <a:lstStyle>
            <a:lvl1pPr algn="l" defTabSz="914400" rtl="0" eaLnBrk="1" latinLnBrk="0" hangingPunct="1">
              <a:lnSpc>
                <a:spcPct val="90000"/>
              </a:lnSpc>
              <a:spcBef>
                <a:spcPct val="0"/>
              </a:spcBef>
              <a:buNone/>
              <a:defRPr sz="4800" b="1" kern="1200">
                <a:solidFill>
                  <a:schemeClr val="tx1"/>
                </a:solidFill>
                <a:latin typeface="+mj-lt"/>
                <a:ea typeface="+mj-ea"/>
                <a:cs typeface="+mj-cs"/>
              </a:defRPr>
            </a:lvl1pPr>
          </a:lstStyle>
          <a:p>
            <a:r>
              <a:rPr lang="it-IT" sz="2800" smtClean="0">
                <a:solidFill>
                  <a:srgbClr val="00B0F0"/>
                </a:solidFill>
                <a:latin typeface="Calibri" panose="020F0502020204030204" pitchFamily="34" charset="0"/>
                <a:ea typeface="+mn-ea"/>
                <a:cs typeface="+mn-cs"/>
              </a:rPr>
              <a:t>La Federazione delle Aree interne: le Aree evidenziano che…</a:t>
            </a:r>
            <a:endParaRPr lang="it-IT" sz="2800" dirty="0">
              <a:solidFill>
                <a:srgbClr val="00B0F0"/>
              </a:solidFill>
              <a:latin typeface="Calibri" panose="020F0502020204030204" pitchFamily="34" charset="0"/>
              <a:ea typeface="+mn-ea"/>
              <a:cs typeface="+mn-cs"/>
            </a:endParaRPr>
          </a:p>
        </p:txBody>
      </p:sp>
      <p:sp>
        <p:nvSpPr>
          <p:cNvPr id="3" name="Segnaposto contenuto 2">
            <a:extLst>
              <a:ext uri="{FF2B5EF4-FFF2-40B4-BE49-F238E27FC236}">
                <a16:creationId xmlns="" xmlns:a16="http://schemas.microsoft.com/office/drawing/2014/main" id="{02B571B2-FF26-4CBC-BB17-92310F1A0048}"/>
              </a:ext>
            </a:extLst>
          </p:cNvPr>
          <p:cNvSpPr txBox="1">
            <a:spLocks/>
          </p:cNvSpPr>
          <p:nvPr/>
        </p:nvSpPr>
        <p:spPr>
          <a:xfrm>
            <a:off x="669224" y="1834746"/>
            <a:ext cx="10929651" cy="4813189"/>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4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4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3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32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3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r>
              <a:rPr lang="it-IT" sz="1700" dirty="0" smtClean="0">
                <a:solidFill>
                  <a:schemeClr val="tx2">
                    <a:lumMod val="75000"/>
                  </a:schemeClr>
                </a:solidFill>
              </a:rPr>
              <a:t>Le Aree pongono l’accento su alcune questioni chiave, come:</a:t>
            </a:r>
          </a:p>
          <a:p>
            <a:pPr algn="just"/>
            <a:r>
              <a:rPr lang="it-IT" sz="1700" dirty="0" smtClean="0">
                <a:solidFill>
                  <a:schemeClr val="tx2">
                    <a:lumMod val="75000"/>
                  </a:schemeClr>
                </a:solidFill>
              </a:rPr>
              <a:t>le complessità emergenti nella fase iniziale di ideazione/sviluppo della rete in relazione alle attività di selezione/individuazione dei beni e dei luoghi culturali da inserire nel sistema per configurare un assetto capace di promuovere l’intero territorio;</a:t>
            </a:r>
          </a:p>
          <a:p>
            <a:pPr algn="just"/>
            <a:r>
              <a:rPr lang="it-IT" sz="1700" dirty="0" smtClean="0">
                <a:solidFill>
                  <a:schemeClr val="tx2">
                    <a:lumMod val="75000"/>
                  </a:schemeClr>
                </a:solidFill>
              </a:rPr>
              <a:t>Problemi nella fase di progettazione e mancanza di esperti che possano affiancare le amministrazioni nei </a:t>
            </a:r>
            <a:r>
              <a:rPr lang="it-IT" sz="1700" dirty="0" smtClean="0">
                <a:solidFill>
                  <a:schemeClr val="tx2">
                    <a:lumMod val="75000"/>
                  </a:schemeClr>
                </a:solidFill>
              </a:rPr>
              <a:t>rapporti </a:t>
            </a:r>
            <a:r>
              <a:rPr lang="it-IT" sz="1700" dirty="0" smtClean="0">
                <a:solidFill>
                  <a:schemeClr val="tx2">
                    <a:lumMod val="75000"/>
                  </a:schemeClr>
                </a:solidFill>
              </a:rPr>
              <a:t>con il </a:t>
            </a:r>
            <a:r>
              <a:rPr lang="it-IT" sz="1700" dirty="0" err="1" smtClean="0">
                <a:solidFill>
                  <a:schemeClr val="tx2">
                    <a:lumMod val="75000"/>
                  </a:schemeClr>
                </a:solidFill>
              </a:rPr>
              <a:t>Mibac</a:t>
            </a:r>
            <a:r>
              <a:rPr lang="it-IT" sz="1700" dirty="0" smtClean="0">
                <a:solidFill>
                  <a:schemeClr val="tx2">
                    <a:lumMod val="75000"/>
                  </a:schemeClr>
                </a:solidFill>
              </a:rPr>
              <a:t> o altri Ministeri;</a:t>
            </a:r>
            <a:endParaRPr lang="it-IT" sz="1700" dirty="0" smtClean="0">
              <a:solidFill>
                <a:schemeClr val="tx2">
                  <a:lumMod val="75000"/>
                </a:schemeClr>
              </a:solidFill>
            </a:endParaRPr>
          </a:p>
          <a:p>
            <a:pPr algn="just"/>
            <a:r>
              <a:rPr lang="it-IT" sz="1700" dirty="0" smtClean="0">
                <a:solidFill>
                  <a:schemeClr val="tx2">
                    <a:lumMod val="75000"/>
                  </a:schemeClr>
                </a:solidFill>
              </a:rPr>
              <a:t>l’effettiva capacità e possibilità di introdurre innovazione, sperimentandola nei processi di riorganizzazione dei servizi di fruizione culturale in una visione che sappia combinare le istanze della promozione e dello sviluppo in chiave anche turistica, integrare il patrimonio culturale diffuso e le filiere distintive del territorio (produzioni locali, artigianato, turismo, agroalimentare) portandoli a fattor comune attraverso l’individuazione di sistemi innovativi e sostenibili di gestione integrata del patrimonio culturale imperniato sulle identità locali, sia in termini di </a:t>
            </a:r>
            <a:r>
              <a:rPr lang="it-IT" sz="1700" dirty="0" err="1" smtClean="0">
                <a:solidFill>
                  <a:schemeClr val="tx2">
                    <a:lumMod val="75000"/>
                  </a:schemeClr>
                </a:solidFill>
              </a:rPr>
              <a:t>asset</a:t>
            </a:r>
            <a:r>
              <a:rPr lang="it-IT" sz="1700" dirty="0" smtClean="0">
                <a:solidFill>
                  <a:schemeClr val="tx2">
                    <a:lumMod val="75000"/>
                  </a:schemeClr>
                </a:solidFill>
              </a:rPr>
              <a:t>/risorse sia di energie produttive e filiere economiche.</a:t>
            </a:r>
          </a:p>
          <a:p>
            <a:pPr algn="just"/>
            <a:r>
              <a:rPr lang="it-IT" sz="1700" b="1" dirty="0" smtClean="0">
                <a:solidFill>
                  <a:schemeClr val="tx2">
                    <a:lumMod val="75000"/>
                  </a:schemeClr>
                </a:solidFill>
              </a:rPr>
              <a:t>La valorizzazione di un bene culturale non può prescindere dal contesto in cui si inserisce e il sempre citato principio di auto sostenibilità non dovrebbe rappresentare l’unico criterio per affrontare le questioni gestionali.</a:t>
            </a:r>
          </a:p>
          <a:p>
            <a:pPr algn="just"/>
            <a:r>
              <a:rPr lang="it-IT" sz="1700" dirty="0" smtClean="0">
                <a:solidFill>
                  <a:schemeClr val="tx2">
                    <a:lumMod val="75000"/>
                  </a:schemeClr>
                </a:solidFill>
              </a:rPr>
              <a:t>La sfida sta nella sperimentazione di nuovi modelli partecipativi, inclusivi, aperti in grado di saldare luoghi e identità.</a:t>
            </a:r>
          </a:p>
          <a:p>
            <a:pPr marL="0" indent="0" algn="just">
              <a:buFont typeface="Arial" panose="020B0604020202020204" pitchFamily="34" charset="0"/>
              <a:buNone/>
            </a:pPr>
            <a:endParaRPr lang="it-IT" sz="1600" dirty="0">
              <a:solidFill>
                <a:schemeClr val="tx2">
                  <a:lumMod val="75000"/>
                </a:schemeClr>
              </a:solidFill>
            </a:endParaRPr>
          </a:p>
        </p:txBody>
      </p:sp>
    </p:spTree>
    <p:extLst>
      <p:ext uri="{BB962C8B-B14F-4D97-AF65-F5344CB8AC3E}">
        <p14:creationId xmlns:p14="http://schemas.microsoft.com/office/powerpoint/2010/main" val="37744090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p:cNvSpPr txBox="1"/>
          <p:nvPr/>
        </p:nvSpPr>
        <p:spPr>
          <a:xfrm>
            <a:off x="1870086" y="514377"/>
            <a:ext cx="8522065" cy="1077218"/>
          </a:xfrm>
          <a:prstGeom prst="rect">
            <a:avLst/>
          </a:prstGeom>
          <a:noFill/>
        </p:spPr>
        <p:txBody>
          <a:bodyPr wrap="square" rtlCol="0">
            <a:spAutoFit/>
          </a:bodyPr>
          <a:lstStyle/>
          <a:p>
            <a:pPr algn="ctr"/>
            <a:r>
              <a:rPr lang="it-IT" sz="3200" b="1" dirty="0">
                <a:solidFill>
                  <a:srgbClr val="00B0F0"/>
                </a:solidFill>
              </a:rPr>
              <a:t>La mappa delle Aree Interne: </a:t>
            </a:r>
          </a:p>
          <a:p>
            <a:pPr algn="ctr"/>
            <a:r>
              <a:rPr lang="it-IT" sz="3200" b="1" dirty="0">
                <a:solidFill>
                  <a:srgbClr val="00B0F0"/>
                </a:solidFill>
              </a:rPr>
              <a:t>la grafica e i numeri</a:t>
            </a:r>
          </a:p>
        </p:txBody>
      </p:sp>
      <p:pic>
        <p:nvPicPr>
          <p:cNvPr id="4" name="Picture 2" descr="\\ms0158\Supporto_GIS\AREE INTERNE\ITALIA\immagini_2015\Italia AreeInterne_05_2015.jpg"/>
          <p:cNvPicPr>
            <a:picLocks noChangeAspect="1" noChangeArrowheads="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6921" t="10000" r="6696" b="15447"/>
          <a:stretch/>
        </p:blipFill>
        <p:spPr bwMode="auto">
          <a:xfrm>
            <a:off x="1281919" y="1591595"/>
            <a:ext cx="4191000" cy="5112964"/>
          </a:xfrm>
          <a:prstGeom prst="rect">
            <a:avLst/>
          </a:prstGeom>
          <a:noFill/>
          <a:extLst>
            <a:ext uri="{909E8E84-426E-40DD-AFC4-6F175D3DCCD1}">
              <a14:hiddenFill xmlns:a14="http://schemas.microsoft.com/office/drawing/2010/main">
                <a:solidFill>
                  <a:srgbClr val="FFFFFF"/>
                </a:solidFill>
              </a14:hiddenFill>
            </a:ext>
          </a:extLst>
        </p:spPr>
      </p:pic>
      <p:sp>
        <p:nvSpPr>
          <p:cNvPr id="6" name="CasellaDiTesto 5"/>
          <p:cNvSpPr txBox="1"/>
          <p:nvPr/>
        </p:nvSpPr>
        <p:spPr>
          <a:xfrm>
            <a:off x="7178628" y="1888438"/>
            <a:ext cx="3811036" cy="1354217"/>
          </a:xfrm>
          <a:prstGeom prst="rect">
            <a:avLst/>
          </a:prstGeom>
          <a:noFill/>
        </p:spPr>
        <p:txBody>
          <a:bodyPr wrap="square" rtlCol="0">
            <a:spAutoFit/>
          </a:bodyPr>
          <a:lstStyle/>
          <a:p>
            <a:endParaRPr lang="it-IT" sz="1000" dirty="0">
              <a:solidFill>
                <a:prstClr val="black">
                  <a:lumMod val="75000"/>
                  <a:lumOff val="25000"/>
                </a:prstClr>
              </a:solidFill>
            </a:endParaRPr>
          </a:p>
          <a:p>
            <a:r>
              <a:rPr lang="it-IT" b="1" dirty="0">
                <a:solidFill>
                  <a:schemeClr val="tx2">
                    <a:lumMod val="75000"/>
                  </a:schemeClr>
                </a:solidFill>
              </a:rPr>
              <a:t>Le Aree Interne italiane rappresentano il </a:t>
            </a:r>
            <a:r>
              <a:rPr lang="it-IT" b="1" dirty="0">
                <a:solidFill>
                  <a:schemeClr val="accent6">
                    <a:lumMod val="50000"/>
                  </a:schemeClr>
                </a:solidFill>
              </a:rPr>
              <a:t>52% </a:t>
            </a:r>
            <a:r>
              <a:rPr lang="it-IT" b="1" dirty="0">
                <a:solidFill>
                  <a:schemeClr val="tx2">
                    <a:lumMod val="75000"/>
                  </a:schemeClr>
                </a:solidFill>
              </a:rPr>
              <a:t>dei comuni, il </a:t>
            </a:r>
            <a:r>
              <a:rPr lang="it-IT" b="1" dirty="0">
                <a:solidFill>
                  <a:schemeClr val="accent6">
                    <a:lumMod val="50000"/>
                  </a:schemeClr>
                </a:solidFill>
              </a:rPr>
              <a:t>22% </a:t>
            </a:r>
            <a:r>
              <a:rPr lang="it-IT" b="1" dirty="0">
                <a:solidFill>
                  <a:schemeClr val="tx2">
                    <a:lumMod val="75000"/>
                  </a:schemeClr>
                </a:solidFill>
              </a:rPr>
              <a:t>della popolazione e circa il </a:t>
            </a:r>
            <a:r>
              <a:rPr lang="it-IT" b="1" dirty="0">
                <a:solidFill>
                  <a:schemeClr val="accent6">
                    <a:lumMod val="50000"/>
                  </a:schemeClr>
                </a:solidFill>
              </a:rPr>
              <a:t>60% </a:t>
            </a:r>
            <a:r>
              <a:rPr lang="it-IT" b="1" dirty="0">
                <a:solidFill>
                  <a:schemeClr val="tx2">
                    <a:lumMod val="75000"/>
                  </a:schemeClr>
                </a:solidFill>
              </a:rPr>
              <a:t>della superficie territoriale del Paese </a:t>
            </a:r>
          </a:p>
        </p:txBody>
      </p:sp>
      <p:pic>
        <p:nvPicPr>
          <p:cNvPr id="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36259" y="3704537"/>
            <a:ext cx="4295775" cy="1647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8" name="Connettore 1 6"/>
          <p:cNvCxnSpPr/>
          <p:nvPr/>
        </p:nvCxnSpPr>
        <p:spPr>
          <a:xfrm>
            <a:off x="3048135" y="1591595"/>
            <a:ext cx="5472608" cy="0"/>
          </a:xfrm>
          <a:prstGeom prst="line">
            <a:avLst/>
          </a:prstGeom>
          <a:ln>
            <a:solidFill>
              <a:schemeClr val="accent6"/>
            </a:solidFill>
          </a:ln>
        </p:spPr>
        <p:style>
          <a:lnRef idx="2">
            <a:schemeClr val="accent1"/>
          </a:lnRef>
          <a:fillRef idx="0">
            <a:schemeClr val="accent1"/>
          </a:fillRef>
          <a:effectRef idx="1">
            <a:schemeClr val="accent1"/>
          </a:effectRef>
          <a:fontRef idx="minor">
            <a:schemeClr val="tx1"/>
          </a:fontRef>
        </p:style>
      </p:cxnSp>
      <p:sp>
        <p:nvSpPr>
          <p:cNvPr id="9" name="CasellaDiTesto 5"/>
          <p:cNvSpPr txBox="1">
            <a:spLocks noChangeArrowheads="1"/>
          </p:cNvSpPr>
          <p:nvPr/>
        </p:nvSpPr>
        <p:spPr bwMode="auto">
          <a:xfrm>
            <a:off x="5069089" y="5675744"/>
            <a:ext cx="690330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GB" sz="1200" dirty="0">
                <a:solidFill>
                  <a:schemeClr val="tx2">
                    <a:lumMod val="75000"/>
                  </a:schemeClr>
                </a:solidFill>
                <a:latin typeface="+mj-lt"/>
                <a:cs typeface="Arial" panose="020B0604020202020204" pitchFamily="34" charset="0"/>
              </a:rPr>
              <a:t>Fonte : </a:t>
            </a:r>
            <a:r>
              <a:rPr lang="en-GB" sz="1200" dirty="0" err="1">
                <a:solidFill>
                  <a:schemeClr val="tx2">
                    <a:lumMod val="75000"/>
                  </a:schemeClr>
                </a:solidFill>
                <a:latin typeface="+mj-lt"/>
                <a:cs typeface="Arial" panose="020B0604020202020204" pitchFamily="34" charset="0"/>
              </a:rPr>
              <a:t>Elaborazioni</a:t>
            </a:r>
            <a:r>
              <a:rPr lang="en-GB" sz="1200" dirty="0">
                <a:solidFill>
                  <a:schemeClr val="tx2">
                    <a:lumMod val="75000"/>
                  </a:schemeClr>
                </a:solidFill>
                <a:latin typeface="+mj-lt"/>
                <a:cs typeface="Arial" panose="020B0604020202020204" pitchFamily="34" charset="0"/>
              </a:rPr>
              <a:t> DPS </a:t>
            </a:r>
            <a:r>
              <a:rPr lang="en-GB" sz="1200" dirty="0" err="1">
                <a:solidFill>
                  <a:schemeClr val="tx2">
                    <a:lumMod val="75000"/>
                  </a:schemeClr>
                </a:solidFill>
                <a:latin typeface="+mj-lt"/>
                <a:cs typeface="Arial" panose="020B0604020202020204" pitchFamily="34" charset="0"/>
              </a:rPr>
              <a:t>su</a:t>
            </a:r>
            <a:r>
              <a:rPr lang="en-GB" sz="1200" dirty="0">
                <a:solidFill>
                  <a:schemeClr val="tx2">
                    <a:lumMod val="75000"/>
                  </a:schemeClr>
                </a:solidFill>
                <a:latin typeface="+mj-lt"/>
                <a:cs typeface="Arial" panose="020B0604020202020204" pitchFamily="34" charset="0"/>
              </a:rPr>
              <a:t> </a:t>
            </a:r>
            <a:r>
              <a:rPr lang="en-GB" sz="1200" dirty="0" err="1">
                <a:solidFill>
                  <a:schemeClr val="tx2">
                    <a:lumMod val="75000"/>
                  </a:schemeClr>
                </a:solidFill>
                <a:latin typeface="+mj-lt"/>
                <a:cs typeface="Arial" panose="020B0604020202020204" pitchFamily="34" charset="0"/>
              </a:rPr>
              <a:t>dati</a:t>
            </a:r>
            <a:r>
              <a:rPr lang="en-GB" sz="1200" dirty="0">
                <a:solidFill>
                  <a:schemeClr val="tx2">
                    <a:lumMod val="75000"/>
                  </a:schemeClr>
                </a:solidFill>
                <a:latin typeface="+mj-lt"/>
                <a:cs typeface="Arial" panose="020B0604020202020204" pitchFamily="34" charset="0"/>
              </a:rPr>
              <a:t>  del </a:t>
            </a:r>
            <a:r>
              <a:rPr lang="en-GB" sz="1200" dirty="0" err="1">
                <a:solidFill>
                  <a:schemeClr val="tx2">
                    <a:lumMod val="75000"/>
                  </a:schemeClr>
                </a:solidFill>
                <a:latin typeface="+mj-lt"/>
                <a:cs typeface="Arial" panose="020B0604020202020204" pitchFamily="34" charset="0"/>
              </a:rPr>
              <a:t>Ministero</a:t>
            </a:r>
            <a:r>
              <a:rPr lang="en-GB" sz="1200" dirty="0">
                <a:solidFill>
                  <a:schemeClr val="tx2">
                    <a:lumMod val="75000"/>
                  </a:schemeClr>
                </a:solidFill>
                <a:latin typeface="+mj-lt"/>
                <a:cs typeface="Arial" panose="020B0604020202020204" pitchFamily="34" charset="0"/>
              </a:rPr>
              <a:t> </a:t>
            </a:r>
            <a:r>
              <a:rPr lang="en-GB" sz="1200" dirty="0" err="1">
                <a:solidFill>
                  <a:schemeClr val="tx2">
                    <a:lumMod val="75000"/>
                  </a:schemeClr>
                </a:solidFill>
                <a:latin typeface="+mj-lt"/>
                <a:cs typeface="Arial" panose="020B0604020202020204" pitchFamily="34" charset="0"/>
              </a:rPr>
              <a:t>dell’Istruzione</a:t>
            </a:r>
            <a:r>
              <a:rPr lang="en-GB" sz="1200" dirty="0">
                <a:solidFill>
                  <a:schemeClr val="tx2">
                    <a:lumMod val="75000"/>
                  </a:schemeClr>
                </a:solidFill>
                <a:latin typeface="+mj-lt"/>
                <a:cs typeface="Arial" panose="020B0604020202020204" pitchFamily="34" charset="0"/>
              </a:rPr>
              <a:t> 2013, del </a:t>
            </a:r>
            <a:r>
              <a:rPr lang="en-GB" sz="1200" dirty="0" err="1">
                <a:solidFill>
                  <a:schemeClr val="tx2">
                    <a:lumMod val="75000"/>
                  </a:schemeClr>
                </a:solidFill>
                <a:latin typeface="+mj-lt"/>
                <a:cs typeface="Arial" panose="020B0604020202020204" pitchFamily="34" charset="0"/>
              </a:rPr>
              <a:t>Ministero</a:t>
            </a:r>
            <a:r>
              <a:rPr lang="en-GB" sz="1200" dirty="0">
                <a:solidFill>
                  <a:schemeClr val="tx2">
                    <a:lumMod val="75000"/>
                  </a:schemeClr>
                </a:solidFill>
                <a:latin typeface="+mj-lt"/>
                <a:cs typeface="Arial" panose="020B0604020202020204" pitchFamily="34" charset="0"/>
              </a:rPr>
              <a:t> </a:t>
            </a:r>
            <a:r>
              <a:rPr lang="en-GB" sz="1200" dirty="0" err="1">
                <a:solidFill>
                  <a:schemeClr val="tx2">
                    <a:lumMod val="75000"/>
                  </a:schemeClr>
                </a:solidFill>
                <a:latin typeface="+mj-lt"/>
                <a:cs typeface="Arial" panose="020B0604020202020204" pitchFamily="34" charset="0"/>
              </a:rPr>
              <a:t>della</a:t>
            </a:r>
            <a:r>
              <a:rPr lang="en-GB" sz="1200" dirty="0">
                <a:solidFill>
                  <a:schemeClr val="tx2">
                    <a:lumMod val="75000"/>
                  </a:schemeClr>
                </a:solidFill>
                <a:latin typeface="+mj-lt"/>
                <a:cs typeface="Arial" panose="020B0604020202020204" pitchFamily="34" charset="0"/>
              </a:rPr>
              <a:t> Salute 2013 e RFI 2012</a:t>
            </a:r>
            <a:endParaRPr lang="it-IT" sz="1200" dirty="0">
              <a:solidFill>
                <a:schemeClr val="tx2">
                  <a:lumMod val="75000"/>
                </a:schemeClr>
              </a:solidFill>
              <a:latin typeface="+mj-lt"/>
              <a:cs typeface="Arial" panose="020B0604020202020204" pitchFamily="34" charset="0"/>
            </a:endParaRPr>
          </a:p>
        </p:txBody>
      </p:sp>
    </p:spTree>
    <p:extLst>
      <p:ext uri="{BB962C8B-B14F-4D97-AF65-F5344CB8AC3E}">
        <p14:creationId xmlns:p14="http://schemas.microsoft.com/office/powerpoint/2010/main" val="181145084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F2E0D163-B6B5-4D5C-A196-B30F7C5E0A97}"/>
              </a:ext>
            </a:extLst>
          </p:cNvPr>
          <p:cNvSpPr txBox="1">
            <a:spLocks/>
          </p:cNvSpPr>
          <p:nvPr/>
        </p:nvSpPr>
        <p:spPr>
          <a:xfrm>
            <a:off x="3233351" y="1254941"/>
            <a:ext cx="8229600" cy="1143000"/>
          </a:xfrm>
          <a:prstGeom prst="rect">
            <a:avLst/>
          </a:prstGeom>
        </p:spPr>
        <p:txBody>
          <a:bodyPr>
            <a:normAutofit/>
          </a:bodyPr>
          <a:lstStyle>
            <a:lvl1pPr algn="l" defTabSz="914400" rtl="0" eaLnBrk="1" latinLnBrk="0" hangingPunct="1">
              <a:lnSpc>
                <a:spcPct val="90000"/>
              </a:lnSpc>
              <a:spcBef>
                <a:spcPct val="0"/>
              </a:spcBef>
              <a:buNone/>
              <a:defRPr sz="4800" b="1" kern="1200">
                <a:solidFill>
                  <a:schemeClr val="tx1"/>
                </a:solidFill>
                <a:latin typeface="+mj-lt"/>
                <a:ea typeface="+mj-ea"/>
                <a:cs typeface="+mj-cs"/>
              </a:defRPr>
            </a:lvl1pPr>
          </a:lstStyle>
          <a:p>
            <a:r>
              <a:rPr lang="it-IT" sz="2800" dirty="0" smtClean="0">
                <a:solidFill>
                  <a:srgbClr val="00B0F0"/>
                </a:solidFill>
                <a:latin typeface="Calibri" panose="020F0502020204030204" pitchFamily="34" charset="0"/>
                <a:ea typeface="+mn-ea"/>
                <a:cs typeface="+mn-cs"/>
              </a:rPr>
              <a:t>Cosa propongono le Aree interne</a:t>
            </a:r>
            <a:endParaRPr lang="it-IT" sz="2800" dirty="0">
              <a:solidFill>
                <a:srgbClr val="00B0F0"/>
              </a:solidFill>
              <a:latin typeface="Calibri" panose="020F0502020204030204" pitchFamily="34" charset="0"/>
              <a:ea typeface="+mn-ea"/>
              <a:cs typeface="+mn-cs"/>
            </a:endParaRPr>
          </a:p>
        </p:txBody>
      </p:sp>
      <p:sp>
        <p:nvSpPr>
          <p:cNvPr id="3" name="Segnaposto contenuto 2">
            <a:extLst>
              <a:ext uri="{FF2B5EF4-FFF2-40B4-BE49-F238E27FC236}">
                <a16:creationId xmlns="" xmlns:a16="http://schemas.microsoft.com/office/drawing/2014/main" id="{DC50DB7F-020A-4C81-9EBC-047455B12347}"/>
              </a:ext>
            </a:extLst>
          </p:cNvPr>
          <p:cNvSpPr txBox="1">
            <a:spLocks/>
          </p:cNvSpPr>
          <p:nvPr/>
        </p:nvSpPr>
        <p:spPr>
          <a:xfrm>
            <a:off x="514865" y="2185086"/>
            <a:ext cx="10639168" cy="4525963"/>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4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4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3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32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3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r>
              <a:rPr lang="it-IT" sz="1800" smtClean="0">
                <a:solidFill>
                  <a:schemeClr val="tx2">
                    <a:lumMod val="75000"/>
                  </a:schemeClr>
                </a:solidFill>
              </a:rPr>
              <a:t>La sollecitazione lanciata alle Aree Interne è a non approcciare la questione delle reti e dei sistemi culturali pensando a soluzioni precostituite, o a modelli che siano universalmente applicabili: le risposte non sono facilmente omologabili, ogni rete ha caratteristiche di specificità legate al contesto, ai fabbisogni che ne motivano la creazione, e agli obiettivi che persegue.</a:t>
            </a:r>
          </a:p>
          <a:p>
            <a:pPr marL="0" indent="0" algn="just">
              <a:buFont typeface="Arial" panose="020B0604020202020204" pitchFamily="34" charset="0"/>
              <a:buNone/>
            </a:pPr>
            <a:r>
              <a:rPr lang="it-IT" sz="1800" smtClean="0">
                <a:solidFill>
                  <a:schemeClr val="tx2">
                    <a:lumMod val="75000"/>
                  </a:schemeClr>
                </a:solidFill>
              </a:rPr>
              <a:t>La specifica declinazione che in ciascun contesto dovrebbe assumere l’applicazione del concetto di “rete” (aggregato, sistema di relazioni, ecc.), a partire da quali fabbisogni e condizioni di partenza, quali le finalità che si intendono promuovere, quali in definitiva gli obiettivi per i quali si costruisce la rete, elemento quest’ultimo che spesso rappresenta l’anello debole della progettazione della rete stessa;</a:t>
            </a:r>
          </a:p>
          <a:p>
            <a:pPr marL="0" indent="0" algn="just">
              <a:buFont typeface="Arial" panose="020B0604020202020204" pitchFamily="34" charset="0"/>
              <a:buNone/>
            </a:pPr>
            <a:r>
              <a:rPr lang="it-IT" sz="1800" smtClean="0">
                <a:solidFill>
                  <a:schemeClr val="tx2">
                    <a:lumMod val="75000"/>
                  </a:schemeClr>
                </a:solidFill>
              </a:rPr>
              <a:t>Le relazioni tra diversi livelli che la rete genera e che spesso si evidenzia nella organizzazione della rete stessa;</a:t>
            </a:r>
          </a:p>
          <a:p>
            <a:pPr marL="0" indent="0" algn="just">
              <a:buFont typeface="Arial" panose="020B0604020202020204" pitchFamily="34" charset="0"/>
              <a:buNone/>
            </a:pPr>
            <a:r>
              <a:rPr lang="it-IT" sz="1800" smtClean="0">
                <a:solidFill>
                  <a:schemeClr val="tx2">
                    <a:lumMod val="75000"/>
                  </a:schemeClr>
                </a:solidFill>
              </a:rPr>
              <a:t>Il valore intrinseco del patrimonio culturale è condizionato a un processo di riconoscibilità da parte della stessa comunità che lo ospita, in assenza del quale l’intervento di recupero materiale è scarsamente servente a percorsi sostenibili. Processi di riconoscibilità e di riappropriazione del valore e dell’uso del bene culturale, per avviare i quali sono necessarie azioni specifiche che sappiano andare oltre la logica della sola conservazione e promozione ex ante del bene, favorendo la partecipazione locale.</a:t>
            </a:r>
            <a:endParaRPr lang="it-IT" sz="1800" dirty="0">
              <a:solidFill>
                <a:schemeClr val="tx2">
                  <a:lumMod val="75000"/>
                </a:schemeClr>
              </a:solidFill>
            </a:endParaRPr>
          </a:p>
        </p:txBody>
      </p:sp>
    </p:spTree>
    <p:extLst>
      <p:ext uri="{BB962C8B-B14F-4D97-AF65-F5344CB8AC3E}">
        <p14:creationId xmlns:p14="http://schemas.microsoft.com/office/powerpoint/2010/main" val="24570761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149E289C-34A7-4DCC-87C3-838D2A2095D2}"/>
              </a:ext>
            </a:extLst>
          </p:cNvPr>
          <p:cNvSpPr txBox="1">
            <a:spLocks/>
          </p:cNvSpPr>
          <p:nvPr/>
        </p:nvSpPr>
        <p:spPr>
          <a:xfrm>
            <a:off x="3142735" y="1156086"/>
            <a:ext cx="6215449" cy="1143000"/>
          </a:xfrm>
          <a:prstGeom prst="rect">
            <a:avLst/>
          </a:prstGeom>
        </p:spPr>
        <p:txBody>
          <a:bodyPr>
            <a:normAutofit/>
          </a:bodyPr>
          <a:lstStyle>
            <a:lvl1pPr algn="l" defTabSz="914400" rtl="0" eaLnBrk="1" latinLnBrk="0" hangingPunct="1">
              <a:lnSpc>
                <a:spcPct val="90000"/>
              </a:lnSpc>
              <a:spcBef>
                <a:spcPct val="0"/>
              </a:spcBef>
              <a:buNone/>
              <a:defRPr sz="4800" b="1" kern="1200">
                <a:solidFill>
                  <a:schemeClr val="tx1"/>
                </a:solidFill>
                <a:latin typeface="+mj-lt"/>
                <a:ea typeface="+mj-ea"/>
                <a:cs typeface="+mj-cs"/>
              </a:defRPr>
            </a:lvl1pPr>
          </a:lstStyle>
          <a:p>
            <a:r>
              <a:rPr lang="it-IT" sz="2800" smtClean="0">
                <a:solidFill>
                  <a:srgbClr val="00B0F0"/>
                </a:solidFill>
                <a:latin typeface="Calibri" panose="020F0502020204030204" pitchFamily="34" charset="0"/>
                <a:ea typeface="+mn-ea"/>
                <a:cs typeface="+mn-cs"/>
              </a:rPr>
              <a:t>La nuova politica di coesione 2021/27</a:t>
            </a:r>
            <a:endParaRPr lang="it-IT" sz="2800" dirty="0">
              <a:solidFill>
                <a:srgbClr val="00B0F0"/>
              </a:solidFill>
              <a:latin typeface="Calibri" panose="020F0502020204030204" pitchFamily="34" charset="0"/>
              <a:ea typeface="+mn-ea"/>
              <a:cs typeface="+mn-cs"/>
            </a:endParaRPr>
          </a:p>
        </p:txBody>
      </p:sp>
      <p:sp>
        <p:nvSpPr>
          <p:cNvPr id="3" name="Segnaposto contenuto 2">
            <a:extLst>
              <a:ext uri="{FF2B5EF4-FFF2-40B4-BE49-F238E27FC236}">
                <a16:creationId xmlns:a16="http://schemas.microsoft.com/office/drawing/2014/main" xmlns="" id="{663051F5-E680-4FEB-B546-986B22D4F664}"/>
              </a:ext>
            </a:extLst>
          </p:cNvPr>
          <p:cNvSpPr txBox="1">
            <a:spLocks/>
          </p:cNvSpPr>
          <p:nvPr/>
        </p:nvSpPr>
        <p:spPr>
          <a:xfrm>
            <a:off x="605481" y="1727586"/>
            <a:ext cx="10630930" cy="4525963"/>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4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4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3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32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3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spcBef>
                <a:spcPts val="0"/>
              </a:spcBef>
              <a:buFont typeface="Arial" panose="020B0604020202020204" pitchFamily="34" charset="0"/>
              <a:buNone/>
            </a:pPr>
            <a:r>
              <a:rPr lang="it-IT" sz="1800" smtClean="0">
                <a:solidFill>
                  <a:schemeClr val="tx2">
                    <a:lumMod val="75000"/>
                  </a:schemeClr>
                </a:solidFill>
              </a:rPr>
              <a:t>Nel maggio 2018 la Commissione europea vara ufficialmente il nuovo ciclo di programmazione 2021/2027 presentando il Regolamento recante disposizioni comuni per 7 fondi:</a:t>
            </a:r>
          </a:p>
          <a:p>
            <a:pPr marL="0" indent="0" algn="just">
              <a:lnSpc>
                <a:spcPct val="150000"/>
              </a:lnSpc>
              <a:spcBef>
                <a:spcPts val="0"/>
              </a:spcBef>
              <a:buFont typeface="Arial" charset="0"/>
              <a:buChar char="•"/>
            </a:pPr>
            <a:r>
              <a:rPr lang="it-IT" sz="1800" smtClean="0">
                <a:solidFill>
                  <a:schemeClr val="tx2">
                    <a:lumMod val="75000"/>
                  </a:schemeClr>
                </a:solidFill>
              </a:rPr>
              <a:t>  Fondo Europeo di Sviluppo Regionale (FESR), </a:t>
            </a:r>
          </a:p>
          <a:p>
            <a:pPr marL="0" indent="0" algn="just">
              <a:lnSpc>
                <a:spcPct val="150000"/>
              </a:lnSpc>
              <a:spcBef>
                <a:spcPts val="0"/>
              </a:spcBef>
              <a:buFont typeface="Arial" charset="0"/>
              <a:buChar char="•"/>
            </a:pPr>
            <a:r>
              <a:rPr lang="it-IT" sz="1800" smtClean="0">
                <a:solidFill>
                  <a:schemeClr val="tx2">
                    <a:lumMod val="75000"/>
                  </a:schemeClr>
                </a:solidFill>
              </a:rPr>
              <a:t>  Fondo Sociale Europeo Plus (FSE+) </a:t>
            </a:r>
          </a:p>
          <a:p>
            <a:pPr marL="0" indent="0" algn="just">
              <a:lnSpc>
                <a:spcPct val="150000"/>
              </a:lnSpc>
              <a:spcBef>
                <a:spcPts val="0"/>
              </a:spcBef>
              <a:buFont typeface="Arial" charset="0"/>
              <a:buChar char="•"/>
            </a:pPr>
            <a:r>
              <a:rPr lang="it-IT" sz="1800" smtClean="0">
                <a:solidFill>
                  <a:schemeClr val="tx2">
                    <a:lumMod val="75000"/>
                  </a:schemeClr>
                </a:solidFill>
              </a:rPr>
              <a:t>  Fondo Europeo per gli Affari Marittimi e la Pesca (FEAMP)</a:t>
            </a:r>
          </a:p>
          <a:p>
            <a:pPr marL="0" indent="0" algn="just">
              <a:lnSpc>
                <a:spcPct val="150000"/>
              </a:lnSpc>
              <a:spcBef>
                <a:spcPts val="0"/>
              </a:spcBef>
              <a:buFont typeface="Arial" charset="0"/>
              <a:buChar char="•"/>
            </a:pPr>
            <a:r>
              <a:rPr lang="it-IT" sz="1800" smtClean="0">
                <a:solidFill>
                  <a:schemeClr val="tx2">
                    <a:lumMod val="75000"/>
                  </a:schemeClr>
                </a:solidFill>
              </a:rPr>
              <a:t>  Fondo di Coesione (FC)</a:t>
            </a:r>
          </a:p>
          <a:p>
            <a:pPr marL="0" indent="0" algn="just">
              <a:lnSpc>
                <a:spcPct val="150000"/>
              </a:lnSpc>
              <a:spcBef>
                <a:spcPts val="0"/>
              </a:spcBef>
              <a:buFont typeface="Arial" charset="0"/>
              <a:buChar char="•"/>
            </a:pPr>
            <a:r>
              <a:rPr lang="it-IT" sz="1800" smtClean="0">
                <a:solidFill>
                  <a:schemeClr val="tx2">
                    <a:lumMod val="75000"/>
                  </a:schemeClr>
                </a:solidFill>
              </a:rPr>
              <a:t>  Fondo per la Sicurezza Interna (FSI), </a:t>
            </a:r>
          </a:p>
          <a:p>
            <a:pPr marL="0" indent="0" algn="just">
              <a:lnSpc>
                <a:spcPct val="150000"/>
              </a:lnSpc>
              <a:spcBef>
                <a:spcPts val="0"/>
              </a:spcBef>
              <a:buFont typeface="Arial" charset="0"/>
              <a:buChar char="•"/>
            </a:pPr>
            <a:r>
              <a:rPr lang="it-IT" sz="1800" smtClean="0">
                <a:solidFill>
                  <a:schemeClr val="tx2">
                    <a:lumMod val="75000"/>
                  </a:schemeClr>
                </a:solidFill>
              </a:rPr>
              <a:t>  Fondo Asilo e Migrazione (FAMI),</a:t>
            </a:r>
          </a:p>
          <a:p>
            <a:pPr marL="0" indent="0" algn="just">
              <a:lnSpc>
                <a:spcPct val="150000"/>
              </a:lnSpc>
              <a:spcBef>
                <a:spcPts val="0"/>
              </a:spcBef>
              <a:buFont typeface="Arial" charset="0"/>
              <a:buChar char="•"/>
            </a:pPr>
            <a:r>
              <a:rPr lang="it-IT" sz="1800" smtClean="0">
                <a:solidFill>
                  <a:schemeClr val="tx2">
                    <a:lumMod val="75000"/>
                  </a:schemeClr>
                </a:solidFill>
              </a:rPr>
              <a:t>  Strumento per la Gestione delle Frontiere (BMVI). </a:t>
            </a:r>
          </a:p>
          <a:p>
            <a:pPr marL="0" indent="0" algn="just">
              <a:spcBef>
                <a:spcPts val="0"/>
              </a:spcBef>
              <a:buFont typeface="Arial" panose="020B0604020202020204" pitchFamily="34" charset="0"/>
              <a:buNone/>
            </a:pPr>
            <a:endParaRPr lang="it-IT" sz="1800" smtClean="0">
              <a:solidFill>
                <a:schemeClr val="tx2">
                  <a:lumMod val="75000"/>
                </a:schemeClr>
              </a:solidFill>
            </a:endParaRPr>
          </a:p>
          <a:p>
            <a:pPr marL="0" indent="0" algn="just">
              <a:spcBef>
                <a:spcPts val="0"/>
              </a:spcBef>
              <a:buFont typeface="Arial" panose="020B0604020202020204" pitchFamily="34" charset="0"/>
              <a:buNone/>
            </a:pPr>
            <a:r>
              <a:rPr lang="it-IT" sz="1800" smtClean="0">
                <a:solidFill>
                  <a:schemeClr val="tx2">
                    <a:lumMod val="75000"/>
                  </a:schemeClr>
                </a:solidFill>
              </a:rPr>
              <a:t>A differenza del ciclo 2014/2020, il Fondo Europeo Agricolo per lo Sviluppo Rurale (FEASR) non rientra nell'ambito di applicazione del regolamento comune</a:t>
            </a:r>
          </a:p>
          <a:p>
            <a:pPr marL="0" indent="0" algn="just">
              <a:spcBef>
                <a:spcPts val="0"/>
              </a:spcBef>
              <a:buFont typeface="Arial" panose="020B0604020202020204" pitchFamily="34" charset="0"/>
              <a:buNone/>
            </a:pPr>
            <a:endParaRPr lang="it-IT" sz="1800" smtClean="0">
              <a:solidFill>
                <a:schemeClr val="tx2">
                  <a:lumMod val="75000"/>
                </a:schemeClr>
              </a:solidFill>
            </a:endParaRPr>
          </a:p>
          <a:p>
            <a:pPr marL="0" indent="0">
              <a:buFont typeface="Arial" panose="020B0604020202020204" pitchFamily="34" charset="0"/>
              <a:buNone/>
            </a:pPr>
            <a:endParaRPr lang="it-IT" dirty="0"/>
          </a:p>
        </p:txBody>
      </p:sp>
    </p:spTree>
    <p:extLst>
      <p:ext uri="{BB962C8B-B14F-4D97-AF65-F5344CB8AC3E}">
        <p14:creationId xmlns:p14="http://schemas.microsoft.com/office/powerpoint/2010/main" val="320315661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73E1AFA6-8EF1-4FE0-8FFA-3D066DD74A22}"/>
              </a:ext>
            </a:extLst>
          </p:cNvPr>
          <p:cNvSpPr txBox="1">
            <a:spLocks/>
          </p:cNvSpPr>
          <p:nvPr/>
        </p:nvSpPr>
        <p:spPr>
          <a:xfrm>
            <a:off x="2080054" y="1409680"/>
            <a:ext cx="8229600" cy="1012974"/>
          </a:xfrm>
          <a:prstGeom prst="rect">
            <a:avLst/>
          </a:prstGeom>
        </p:spPr>
        <p:txBody>
          <a:bodyPr>
            <a:noAutofit/>
          </a:bodyPr>
          <a:lstStyle>
            <a:lvl1pPr algn="l" defTabSz="914400" rtl="0" eaLnBrk="1" latinLnBrk="0" hangingPunct="1">
              <a:lnSpc>
                <a:spcPct val="90000"/>
              </a:lnSpc>
              <a:spcBef>
                <a:spcPct val="0"/>
              </a:spcBef>
              <a:buNone/>
              <a:defRPr sz="4800" b="1" kern="1200">
                <a:solidFill>
                  <a:schemeClr val="tx1"/>
                </a:solidFill>
                <a:latin typeface="+mj-lt"/>
                <a:ea typeface="+mj-ea"/>
                <a:cs typeface="+mj-cs"/>
              </a:defRPr>
            </a:lvl1pPr>
          </a:lstStyle>
          <a:p>
            <a:pPr>
              <a:spcBef>
                <a:spcPts val="0"/>
              </a:spcBef>
            </a:pPr>
            <a:r>
              <a:rPr lang="it-IT" sz="1800" smtClean="0">
                <a:solidFill>
                  <a:srgbClr val="0070C0"/>
                </a:solidFill>
                <a:latin typeface="+mn-lt"/>
                <a:ea typeface="+mn-ea"/>
                <a:cs typeface="+mn-cs"/>
              </a:rPr>
              <a:t>L’UE giunge al negoziato sul Quadro Finanziario Pluriennale 2021-2027 e sui Fondi Strutturali senza avere un documento di strategia a medio lungo-termine, quale è stato “Strategia Europa 2020” per il ciclo 2014/20. </a:t>
            </a:r>
            <a:r>
              <a:rPr lang="it-IT" altLang="it-IT" sz="1800" smtClean="0">
                <a:solidFill>
                  <a:srgbClr val="0070C0"/>
                </a:solidFill>
                <a:latin typeface="+mn-lt"/>
                <a:ea typeface="+mn-ea"/>
                <a:cs typeface="+mn-cs"/>
              </a:rPr>
              <a:t/>
            </a:r>
            <a:br>
              <a:rPr lang="it-IT" altLang="it-IT" sz="1800" smtClean="0">
                <a:solidFill>
                  <a:srgbClr val="0070C0"/>
                </a:solidFill>
                <a:latin typeface="+mn-lt"/>
                <a:ea typeface="+mn-ea"/>
                <a:cs typeface="+mn-cs"/>
              </a:rPr>
            </a:br>
            <a:endParaRPr lang="it-IT" sz="1800" dirty="0">
              <a:solidFill>
                <a:srgbClr val="0070C0"/>
              </a:solidFill>
              <a:latin typeface="+mn-lt"/>
              <a:ea typeface="+mn-ea"/>
              <a:cs typeface="+mn-cs"/>
            </a:endParaRPr>
          </a:p>
        </p:txBody>
      </p:sp>
      <p:sp>
        <p:nvSpPr>
          <p:cNvPr id="3" name="Segnaposto contenuto 2">
            <a:extLst>
              <a:ext uri="{FF2B5EF4-FFF2-40B4-BE49-F238E27FC236}">
                <a16:creationId xmlns:a16="http://schemas.microsoft.com/office/drawing/2014/main" xmlns="" id="{49DC4203-C760-4E69-89DC-94D77C4744D6}"/>
              </a:ext>
            </a:extLst>
          </p:cNvPr>
          <p:cNvSpPr txBox="1">
            <a:spLocks/>
          </p:cNvSpPr>
          <p:nvPr/>
        </p:nvSpPr>
        <p:spPr>
          <a:xfrm>
            <a:off x="457200" y="2792627"/>
            <a:ext cx="11009870" cy="333353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4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4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3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32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3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spcBef>
                <a:spcPts val="0"/>
              </a:spcBef>
              <a:buFont typeface="Arial" panose="020B0604020202020204" pitchFamily="34" charset="0"/>
              <a:buNone/>
            </a:pPr>
            <a:r>
              <a:rPr lang="it-IT" sz="1800" smtClean="0">
                <a:solidFill>
                  <a:schemeClr val="tx2">
                    <a:lumMod val="75000"/>
                  </a:schemeClr>
                </a:solidFill>
              </a:rPr>
              <a:t>La Commissione dà come uniche indicazioni strategiche:</a:t>
            </a:r>
          </a:p>
          <a:p>
            <a:pPr marL="0" indent="0" algn="just">
              <a:spcBef>
                <a:spcPts val="0"/>
              </a:spcBef>
              <a:buFont typeface="Arial" panose="020B0604020202020204" pitchFamily="34" charset="0"/>
              <a:buNone/>
            </a:pPr>
            <a:endParaRPr lang="it-IT" sz="1800" smtClean="0">
              <a:solidFill>
                <a:schemeClr val="tx2">
                  <a:lumMod val="75000"/>
                </a:schemeClr>
              </a:solidFill>
            </a:endParaRPr>
          </a:p>
          <a:p>
            <a:pPr marL="0" indent="0" algn="just">
              <a:spcBef>
                <a:spcPts val="0"/>
              </a:spcBef>
              <a:buClr>
                <a:srgbClr val="C00000"/>
              </a:buClr>
              <a:buFont typeface="Arial" charset="0"/>
              <a:buChar char="•"/>
            </a:pPr>
            <a:r>
              <a:rPr lang="it-IT" sz="1800" smtClean="0">
                <a:solidFill>
                  <a:schemeClr val="tx2">
                    <a:lumMod val="75000"/>
                  </a:schemeClr>
                </a:solidFill>
              </a:rPr>
              <a:t>  rafforzamento del nesso tra gli interventi della politica di coesione e </a:t>
            </a:r>
          </a:p>
          <a:p>
            <a:pPr marL="0" indent="0" algn="just">
              <a:spcBef>
                <a:spcPts val="0"/>
              </a:spcBef>
              <a:buClr>
                <a:srgbClr val="C00000"/>
              </a:buClr>
              <a:buFont typeface="Arial" panose="020B0604020202020204" pitchFamily="34" charset="0"/>
              <a:buNone/>
            </a:pPr>
            <a:r>
              <a:rPr lang="it-IT" sz="1800" smtClean="0">
                <a:solidFill>
                  <a:schemeClr val="tx2">
                    <a:lumMod val="75000"/>
                  </a:schemeClr>
                </a:solidFill>
              </a:rPr>
              <a:t>   il coordinamento delle politiche economiche del semestre europeo.</a:t>
            </a:r>
          </a:p>
          <a:p>
            <a:pPr marL="0" indent="0" algn="just">
              <a:spcBef>
                <a:spcPts val="0"/>
              </a:spcBef>
              <a:buClr>
                <a:srgbClr val="C00000"/>
              </a:buClr>
              <a:buFont typeface="Arial" charset="0"/>
              <a:buChar char="•"/>
            </a:pPr>
            <a:endParaRPr lang="it-IT" sz="1800" smtClean="0">
              <a:solidFill>
                <a:schemeClr val="tx2">
                  <a:lumMod val="75000"/>
                </a:schemeClr>
              </a:solidFill>
            </a:endParaRPr>
          </a:p>
          <a:p>
            <a:pPr marL="0" indent="0" algn="just">
              <a:spcBef>
                <a:spcPts val="0"/>
              </a:spcBef>
              <a:buClr>
                <a:srgbClr val="C00000"/>
              </a:buClr>
              <a:buFont typeface="Arial" charset="0"/>
              <a:buChar char="•"/>
            </a:pPr>
            <a:r>
              <a:rPr lang="it-IT" sz="1800" smtClean="0">
                <a:solidFill>
                  <a:schemeClr val="tx2">
                    <a:lumMod val="75000"/>
                  </a:schemeClr>
                </a:solidFill>
              </a:rPr>
              <a:t>  l’osservanza delle indicazioni  contenute nei  “Country Report”  (allegato D)</a:t>
            </a:r>
          </a:p>
          <a:p>
            <a:pPr marL="0" indent="0">
              <a:buFont typeface="Arial" panose="020B0604020202020204" pitchFamily="34" charset="0"/>
              <a:buNone/>
            </a:pPr>
            <a:endParaRPr lang="it-IT" dirty="0"/>
          </a:p>
        </p:txBody>
      </p:sp>
    </p:spTree>
    <p:extLst>
      <p:ext uri="{BB962C8B-B14F-4D97-AF65-F5344CB8AC3E}">
        <p14:creationId xmlns:p14="http://schemas.microsoft.com/office/powerpoint/2010/main" val="145967564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BEF1FC75-2C8D-420A-86B2-31FAEDB83EC9}"/>
              </a:ext>
            </a:extLst>
          </p:cNvPr>
          <p:cNvSpPr txBox="1">
            <a:spLocks/>
          </p:cNvSpPr>
          <p:nvPr/>
        </p:nvSpPr>
        <p:spPr>
          <a:xfrm>
            <a:off x="4213654" y="859525"/>
            <a:ext cx="4271319" cy="1143000"/>
          </a:xfrm>
          <a:prstGeom prst="rect">
            <a:avLst/>
          </a:prstGeom>
        </p:spPr>
        <p:txBody>
          <a:bodyPr/>
          <a:lstStyle>
            <a:lvl1pPr algn="l" defTabSz="914400" rtl="0" eaLnBrk="1" latinLnBrk="0" hangingPunct="1">
              <a:lnSpc>
                <a:spcPct val="90000"/>
              </a:lnSpc>
              <a:spcBef>
                <a:spcPct val="0"/>
              </a:spcBef>
              <a:buNone/>
              <a:defRPr sz="4800" b="1" kern="1200">
                <a:solidFill>
                  <a:schemeClr val="tx1"/>
                </a:solidFill>
                <a:latin typeface="+mj-lt"/>
                <a:ea typeface="+mj-ea"/>
                <a:cs typeface="+mj-cs"/>
              </a:defRPr>
            </a:lvl1pPr>
          </a:lstStyle>
          <a:p>
            <a:r>
              <a:rPr lang="it-IT" sz="2800" smtClean="0">
                <a:solidFill>
                  <a:srgbClr val="00B0F0"/>
                </a:solidFill>
                <a:latin typeface="Calibri" panose="020F0502020204030204" pitchFamily="34" charset="0"/>
                <a:ea typeface="+mn-ea"/>
                <a:cs typeface="+mn-cs"/>
              </a:rPr>
              <a:t>Nuovi</a:t>
            </a:r>
            <a:r>
              <a:rPr lang="it-IT" smtClean="0"/>
              <a:t> </a:t>
            </a:r>
            <a:r>
              <a:rPr lang="it-IT" sz="2800" smtClean="0">
                <a:solidFill>
                  <a:srgbClr val="00B0F0"/>
                </a:solidFill>
                <a:latin typeface="Calibri" panose="020F0502020204030204" pitchFamily="34" charset="0"/>
                <a:ea typeface="+mn-ea"/>
                <a:cs typeface="+mn-cs"/>
              </a:rPr>
              <a:t>obiettivi di policy</a:t>
            </a:r>
            <a:endParaRPr lang="it-IT" sz="2800" dirty="0">
              <a:solidFill>
                <a:srgbClr val="00B0F0"/>
              </a:solidFill>
              <a:latin typeface="Calibri" panose="020F0502020204030204" pitchFamily="34" charset="0"/>
              <a:ea typeface="+mn-ea"/>
              <a:cs typeface="+mn-cs"/>
            </a:endParaRPr>
          </a:p>
        </p:txBody>
      </p:sp>
      <p:sp>
        <p:nvSpPr>
          <p:cNvPr id="3" name="Segnaposto contenuto 2">
            <a:extLst>
              <a:ext uri="{FF2B5EF4-FFF2-40B4-BE49-F238E27FC236}">
                <a16:creationId xmlns:a16="http://schemas.microsoft.com/office/drawing/2014/main" xmlns="" id="{52B7C8AF-E677-4F3B-8116-50444900EF10}"/>
              </a:ext>
            </a:extLst>
          </p:cNvPr>
          <p:cNvSpPr txBox="1">
            <a:spLocks/>
          </p:cNvSpPr>
          <p:nvPr/>
        </p:nvSpPr>
        <p:spPr>
          <a:xfrm>
            <a:off x="457200" y="1738184"/>
            <a:ext cx="10639168" cy="4387979"/>
          </a:xfrm>
          <a:prstGeom prst="rect">
            <a:avLst/>
          </a:prstGeom>
        </p:spPr>
        <p:txBody>
          <a:bodyPr>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4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4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3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32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3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0"/>
              </a:spcBef>
              <a:buFont typeface="Arial" panose="020B0604020202020204" pitchFamily="34" charset="0"/>
              <a:buNone/>
            </a:pPr>
            <a:r>
              <a:rPr lang="it-IT" sz="1700" smtClean="0">
                <a:solidFill>
                  <a:schemeClr val="tx2">
                    <a:lumMod val="75000"/>
                  </a:schemeClr>
                </a:solidFill>
              </a:rPr>
              <a:t>Invece degli 11 obiettivi tematici del 2014-2020 le risorse si concentrano su cinque obiettivi strategici articolati in obiettivi specifici:</a:t>
            </a:r>
          </a:p>
          <a:p>
            <a:pPr marL="0" indent="0">
              <a:spcBef>
                <a:spcPts val="0"/>
              </a:spcBef>
              <a:buFont typeface="Arial" panose="020B0604020202020204" pitchFamily="34" charset="0"/>
              <a:buNone/>
            </a:pPr>
            <a:r>
              <a:rPr lang="it-IT" sz="1700" smtClean="0">
                <a:solidFill>
                  <a:schemeClr val="tx2">
                    <a:lumMod val="75000"/>
                  </a:schemeClr>
                </a:solidFill>
              </a:rPr>
              <a:t> </a:t>
            </a:r>
          </a:p>
          <a:p>
            <a:pPr marL="0" indent="0">
              <a:spcBef>
                <a:spcPts val="0"/>
              </a:spcBef>
              <a:buFont typeface="Arial" charset="0"/>
              <a:buChar char="•"/>
            </a:pPr>
            <a:r>
              <a:rPr lang="it-IT" sz="1700" smtClean="0">
                <a:solidFill>
                  <a:schemeClr val="tx2">
                    <a:lumMod val="75000"/>
                  </a:schemeClr>
                </a:solidFill>
              </a:rPr>
              <a:t> un'Europa più intelligente attraverso la promozione di una trasformazione </a:t>
            </a:r>
          </a:p>
          <a:p>
            <a:pPr marL="0" indent="0">
              <a:spcBef>
                <a:spcPts val="0"/>
              </a:spcBef>
              <a:buFont typeface="Arial" panose="020B0604020202020204" pitchFamily="34" charset="0"/>
              <a:buNone/>
            </a:pPr>
            <a:r>
              <a:rPr lang="it-IT" sz="1700" smtClean="0">
                <a:solidFill>
                  <a:schemeClr val="tx2">
                    <a:lumMod val="75000"/>
                  </a:schemeClr>
                </a:solidFill>
              </a:rPr>
              <a:t>  economica innovativa e intelligente</a:t>
            </a:r>
          </a:p>
          <a:p>
            <a:pPr marL="0" indent="0">
              <a:spcBef>
                <a:spcPts val="0"/>
              </a:spcBef>
              <a:buFont typeface="Arial" panose="020B0604020202020204" pitchFamily="34" charset="0"/>
              <a:buNone/>
            </a:pPr>
            <a:endParaRPr lang="it-IT" sz="1700" smtClean="0">
              <a:solidFill>
                <a:schemeClr val="tx2">
                  <a:lumMod val="75000"/>
                </a:schemeClr>
              </a:solidFill>
            </a:endParaRPr>
          </a:p>
          <a:p>
            <a:pPr marL="0" indent="0">
              <a:spcBef>
                <a:spcPts val="0"/>
              </a:spcBef>
              <a:buFont typeface="Arial" charset="0"/>
              <a:buChar char="•"/>
            </a:pPr>
            <a:r>
              <a:rPr lang="it-IT" sz="1700" smtClean="0">
                <a:solidFill>
                  <a:schemeClr val="tx2">
                    <a:lumMod val="75000"/>
                  </a:schemeClr>
                </a:solidFill>
              </a:rPr>
              <a:t> un'Europa più verde e a basse emissioni di carbonio attraverso la </a:t>
            </a:r>
          </a:p>
          <a:p>
            <a:pPr marL="0" indent="0">
              <a:spcBef>
                <a:spcPts val="0"/>
              </a:spcBef>
              <a:buFont typeface="Arial" panose="020B0604020202020204" pitchFamily="34" charset="0"/>
              <a:buNone/>
            </a:pPr>
            <a:r>
              <a:rPr lang="it-IT" sz="1700" smtClean="0">
                <a:solidFill>
                  <a:schemeClr val="tx2">
                    <a:lumMod val="75000"/>
                  </a:schemeClr>
                </a:solidFill>
              </a:rPr>
              <a:t>  promozione di una transizione verso un’energia pulita ed equa, di investimenti      </a:t>
            </a:r>
          </a:p>
          <a:p>
            <a:pPr marL="0" indent="0">
              <a:spcBef>
                <a:spcPts val="0"/>
              </a:spcBef>
              <a:buFont typeface="Arial" panose="020B0604020202020204" pitchFamily="34" charset="0"/>
              <a:buNone/>
            </a:pPr>
            <a:r>
              <a:rPr lang="it-IT" sz="1700" smtClean="0">
                <a:solidFill>
                  <a:schemeClr val="tx2">
                    <a:lumMod val="75000"/>
                  </a:schemeClr>
                </a:solidFill>
              </a:rPr>
              <a:t>  verdi e blu, dell’economia circolare, dell’adattamento ai cambiamenti climatici </a:t>
            </a:r>
          </a:p>
          <a:p>
            <a:pPr marL="0" indent="0">
              <a:spcBef>
                <a:spcPts val="0"/>
              </a:spcBef>
              <a:buFont typeface="Arial" panose="020B0604020202020204" pitchFamily="34" charset="0"/>
              <a:buNone/>
            </a:pPr>
            <a:r>
              <a:rPr lang="it-IT" sz="1700" smtClean="0">
                <a:solidFill>
                  <a:schemeClr val="tx2">
                    <a:lumMod val="75000"/>
                  </a:schemeClr>
                </a:solidFill>
              </a:rPr>
              <a:t>  e della gestione e prevenzione dei rischi</a:t>
            </a:r>
          </a:p>
          <a:p>
            <a:pPr marL="0" indent="0">
              <a:spcBef>
                <a:spcPts val="0"/>
              </a:spcBef>
              <a:buFont typeface="Arial" panose="020B0604020202020204" pitchFamily="34" charset="0"/>
              <a:buNone/>
            </a:pPr>
            <a:endParaRPr lang="it-IT" sz="1700" smtClean="0">
              <a:solidFill>
                <a:schemeClr val="tx2">
                  <a:lumMod val="75000"/>
                </a:schemeClr>
              </a:solidFill>
            </a:endParaRPr>
          </a:p>
          <a:p>
            <a:pPr marL="0" indent="0">
              <a:spcBef>
                <a:spcPts val="0"/>
              </a:spcBef>
              <a:buFont typeface="Arial" charset="0"/>
              <a:buChar char="•"/>
            </a:pPr>
            <a:r>
              <a:rPr lang="it-IT" sz="1700" smtClean="0">
                <a:solidFill>
                  <a:schemeClr val="tx2">
                    <a:lumMod val="75000"/>
                  </a:schemeClr>
                </a:solidFill>
              </a:rPr>
              <a:t> un'Europa più connessa attraverso il rafforzamento della mobilità e della </a:t>
            </a:r>
          </a:p>
          <a:p>
            <a:pPr marL="0" indent="0">
              <a:spcBef>
                <a:spcPts val="0"/>
              </a:spcBef>
              <a:buFont typeface="Arial" panose="020B0604020202020204" pitchFamily="34" charset="0"/>
              <a:buNone/>
            </a:pPr>
            <a:r>
              <a:rPr lang="it-IT" sz="1700" smtClean="0">
                <a:solidFill>
                  <a:schemeClr val="tx2">
                    <a:lumMod val="75000"/>
                  </a:schemeClr>
                </a:solidFill>
              </a:rPr>
              <a:t>  connettività regionale alle TIC (Tecnologie dell’Informazione e della  </a:t>
            </a:r>
          </a:p>
          <a:p>
            <a:pPr marL="0" indent="0">
              <a:spcBef>
                <a:spcPts val="0"/>
              </a:spcBef>
              <a:buFont typeface="Arial" panose="020B0604020202020204" pitchFamily="34" charset="0"/>
              <a:buNone/>
            </a:pPr>
            <a:r>
              <a:rPr lang="it-IT" sz="1700" smtClean="0">
                <a:solidFill>
                  <a:schemeClr val="tx2">
                    <a:lumMod val="75000"/>
                  </a:schemeClr>
                </a:solidFill>
              </a:rPr>
              <a:t>  Comunicazione)</a:t>
            </a:r>
          </a:p>
          <a:p>
            <a:pPr marL="0" indent="0">
              <a:spcBef>
                <a:spcPts val="0"/>
              </a:spcBef>
              <a:buFont typeface="Arial" panose="020B0604020202020204" pitchFamily="34" charset="0"/>
              <a:buNone/>
            </a:pPr>
            <a:endParaRPr lang="it-IT" sz="1700" smtClean="0">
              <a:solidFill>
                <a:schemeClr val="tx2">
                  <a:lumMod val="75000"/>
                </a:schemeClr>
              </a:solidFill>
            </a:endParaRPr>
          </a:p>
          <a:p>
            <a:pPr marL="0" indent="0">
              <a:spcBef>
                <a:spcPts val="0"/>
              </a:spcBef>
              <a:buFont typeface="Arial" charset="0"/>
              <a:buChar char="•"/>
            </a:pPr>
            <a:r>
              <a:rPr lang="it-IT" sz="1700" smtClean="0">
                <a:solidFill>
                  <a:schemeClr val="tx2">
                    <a:lumMod val="75000"/>
                  </a:schemeClr>
                </a:solidFill>
              </a:rPr>
              <a:t> un'Europa più sociale attraverso l’attuazione del pilastro europeo dei diritti </a:t>
            </a:r>
          </a:p>
          <a:p>
            <a:pPr marL="0" indent="0">
              <a:spcBef>
                <a:spcPts val="0"/>
              </a:spcBef>
              <a:buFont typeface="Arial" panose="020B0604020202020204" pitchFamily="34" charset="0"/>
              <a:buNone/>
            </a:pPr>
            <a:r>
              <a:rPr lang="it-IT" sz="1700" smtClean="0">
                <a:solidFill>
                  <a:schemeClr val="tx2">
                    <a:lumMod val="75000"/>
                  </a:schemeClr>
                </a:solidFill>
              </a:rPr>
              <a:t>  sociali</a:t>
            </a:r>
          </a:p>
          <a:p>
            <a:pPr marL="0" indent="0">
              <a:spcBef>
                <a:spcPts val="0"/>
              </a:spcBef>
              <a:buFont typeface="Arial" panose="020B0604020202020204" pitchFamily="34" charset="0"/>
              <a:buNone/>
            </a:pPr>
            <a:endParaRPr lang="it-IT" sz="1700" smtClean="0">
              <a:solidFill>
                <a:schemeClr val="tx2">
                  <a:lumMod val="75000"/>
                </a:schemeClr>
              </a:solidFill>
            </a:endParaRPr>
          </a:p>
          <a:p>
            <a:pPr marL="0" indent="0">
              <a:spcBef>
                <a:spcPts val="0"/>
              </a:spcBef>
              <a:buFont typeface="Arial" charset="0"/>
              <a:buChar char="•"/>
            </a:pPr>
            <a:r>
              <a:rPr lang="it-IT" sz="1700" smtClean="0">
                <a:solidFill>
                  <a:schemeClr val="tx2">
                    <a:lumMod val="75000"/>
                  </a:schemeClr>
                </a:solidFill>
              </a:rPr>
              <a:t> un'Europa più vicina ai cittadini attraverso la promozione dello sviluppo </a:t>
            </a:r>
          </a:p>
          <a:p>
            <a:pPr marL="0" indent="0">
              <a:spcBef>
                <a:spcPts val="0"/>
              </a:spcBef>
              <a:buFont typeface="Arial" panose="020B0604020202020204" pitchFamily="34" charset="0"/>
              <a:buNone/>
            </a:pPr>
            <a:r>
              <a:rPr lang="it-IT" sz="1700" smtClean="0">
                <a:solidFill>
                  <a:schemeClr val="tx2">
                    <a:lumMod val="75000"/>
                  </a:schemeClr>
                </a:solidFill>
              </a:rPr>
              <a:t>  sostenibile e integrato delle zone urbane, rurali e costiere e delle iniziative locali</a:t>
            </a:r>
          </a:p>
          <a:p>
            <a:endParaRPr lang="it-IT" dirty="0"/>
          </a:p>
        </p:txBody>
      </p:sp>
    </p:spTree>
    <p:extLst>
      <p:ext uri="{BB962C8B-B14F-4D97-AF65-F5344CB8AC3E}">
        <p14:creationId xmlns:p14="http://schemas.microsoft.com/office/powerpoint/2010/main" val="41756259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B0E86E6C-26EC-483A-A571-847EECA11EA1}"/>
              </a:ext>
            </a:extLst>
          </p:cNvPr>
          <p:cNvSpPr txBox="1">
            <a:spLocks/>
          </p:cNvSpPr>
          <p:nvPr/>
        </p:nvSpPr>
        <p:spPr>
          <a:xfrm>
            <a:off x="3711146" y="1189037"/>
            <a:ext cx="8229600" cy="1143000"/>
          </a:xfrm>
          <a:prstGeom prst="rect">
            <a:avLst/>
          </a:prstGeom>
        </p:spPr>
        <p:txBody>
          <a:bodyPr/>
          <a:lstStyle>
            <a:lvl1pPr algn="l" defTabSz="914400" rtl="0" eaLnBrk="1" latinLnBrk="0" hangingPunct="1">
              <a:lnSpc>
                <a:spcPct val="90000"/>
              </a:lnSpc>
              <a:spcBef>
                <a:spcPct val="0"/>
              </a:spcBef>
              <a:buNone/>
              <a:defRPr sz="4800" b="1" kern="1200">
                <a:solidFill>
                  <a:schemeClr val="tx1"/>
                </a:solidFill>
                <a:latin typeface="+mj-lt"/>
                <a:ea typeface="+mj-ea"/>
                <a:cs typeface="+mj-cs"/>
              </a:defRPr>
            </a:lvl1pPr>
          </a:lstStyle>
          <a:p>
            <a:r>
              <a:rPr lang="it-IT" sz="2800" dirty="0" smtClean="0">
                <a:solidFill>
                  <a:srgbClr val="00B0F0"/>
                </a:solidFill>
                <a:latin typeface="Calibri" panose="020F0502020204030204" pitchFamily="34" charset="0"/>
                <a:ea typeface="+mn-ea"/>
                <a:cs typeface="+mn-cs"/>
              </a:rPr>
              <a:t>Un Europa più vicina ai cittadini</a:t>
            </a:r>
            <a:endParaRPr lang="it-IT" sz="2800" dirty="0">
              <a:solidFill>
                <a:srgbClr val="00B0F0"/>
              </a:solidFill>
              <a:latin typeface="Calibri" panose="020F0502020204030204" pitchFamily="34" charset="0"/>
              <a:ea typeface="+mn-ea"/>
              <a:cs typeface="+mn-cs"/>
            </a:endParaRPr>
          </a:p>
        </p:txBody>
      </p:sp>
      <p:sp>
        <p:nvSpPr>
          <p:cNvPr id="3" name="Segnaposto contenuto 2">
            <a:extLst>
              <a:ext uri="{FF2B5EF4-FFF2-40B4-BE49-F238E27FC236}">
                <a16:creationId xmlns:a16="http://schemas.microsoft.com/office/drawing/2014/main" xmlns="" id="{3FED8A15-81A7-414E-AF13-D9E5C52ABA28}"/>
              </a:ext>
            </a:extLst>
          </p:cNvPr>
          <p:cNvSpPr txBox="1">
            <a:spLocks/>
          </p:cNvSpPr>
          <p:nvPr/>
        </p:nvSpPr>
        <p:spPr>
          <a:xfrm>
            <a:off x="578192" y="2332038"/>
            <a:ext cx="10798261" cy="369806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4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4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3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32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3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spcBef>
                <a:spcPts val="0"/>
              </a:spcBef>
              <a:buFont typeface="Arial" panose="020B0604020202020204" pitchFamily="34" charset="0"/>
              <a:buNone/>
            </a:pPr>
            <a:r>
              <a:rPr lang="it-IT" sz="1600" dirty="0" smtClean="0">
                <a:solidFill>
                  <a:schemeClr val="tx2">
                    <a:lumMod val="75000"/>
                  </a:schemeClr>
                </a:solidFill>
              </a:rPr>
              <a:t>L'Italia ha un'ampia diversità geografica di "territori" (urbani, metropolitani, rurali, ma anche costieri, insulari, di montagna) con un elevato grado di complessità, potenziale e sfide. Le strategie territoriali devono essere attuate in sinergia con gli altri obiettivi politici, con il fine primario di promuovere lo sviluppo economico e sociale delle zone più colpite dalla povertà.</a:t>
            </a:r>
          </a:p>
          <a:p>
            <a:pPr marL="0" indent="0" algn="just">
              <a:spcBef>
                <a:spcPts val="0"/>
              </a:spcBef>
              <a:buFont typeface="Arial" panose="020B0604020202020204" pitchFamily="34" charset="0"/>
              <a:buNone/>
            </a:pPr>
            <a:r>
              <a:rPr lang="it-IT" sz="1600" dirty="0" smtClean="0">
                <a:solidFill>
                  <a:schemeClr val="tx2">
                    <a:lumMod val="75000"/>
                  </a:schemeClr>
                </a:solidFill>
              </a:rPr>
              <a:t>  </a:t>
            </a:r>
          </a:p>
          <a:p>
            <a:pPr marL="0" indent="0" algn="just">
              <a:spcBef>
                <a:spcPts val="0"/>
              </a:spcBef>
              <a:buFont typeface="Arial" panose="020B0604020202020204" pitchFamily="34" charset="0"/>
              <a:buNone/>
            </a:pPr>
            <a:r>
              <a:rPr lang="it-IT" sz="1600" dirty="0" smtClean="0">
                <a:solidFill>
                  <a:schemeClr val="tx2">
                    <a:lumMod val="75000"/>
                  </a:schemeClr>
                </a:solidFill>
              </a:rPr>
              <a:t>Sono pertanto necessari investimenti a livello territoriale, prioritariamente in:</a:t>
            </a:r>
          </a:p>
          <a:p>
            <a:pPr marL="0" indent="0" algn="just">
              <a:spcBef>
                <a:spcPts val="0"/>
              </a:spcBef>
              <a:buFont typeface="Arial" panose="020B0604020202020204" pitchFamily="34" charset="0"/>
              <a:buNone/>
            </a:pPr>
            <a:endParaRPr lang="it-IT" sz="1600" dirty="0" smtClean="0">
              <a:solidFill>
                <a:schemeClr val="tx2">
                  <a:lumMod val="75000"/>
                </a:schemeClr>
              </a:solidFill>
            </a:endParaRPr>
          </a:p>
          <a:p>
            <a:pPr marL="0" indent="0" algn="just">
              <a:spcBef>
                <a:spcPts val="0"/>
              </a:spcBef>
              <a:buFont typeface="Arial" charset="0"/>
              <a:buChar char="•"/>
            </a:pPr>
            <a:r>
              <a:rPr lang="it-IT" sz="1600" dirty="0" smtClean="0">
                <a:solidFill>
                  <a:schemeClr val="tx2">
                    <a:lumMod val="75000"/>
                  </a:schemeClr>
                </a:solidFill>
              </a:rPr>
              <a:t>  aree funzionali metropolitane , che devono affrontare le sfide legate alla </a:t>
            </a:r>
          </a:p>
          <a:p>
            <a:pPr marL="0" indent="0" algn="just">
              <a:spcBef>
                <a:spcPts val="0"/>
              </a:spcBef>
              <a:buFont typeface="Arial" panose="020B0604020202020204" pitchFamily="34" charset="0"/>
              <a:buNone/>
            </a:pPr>
            <a:r>
              <a:rPr lang="it-IT" sz="1600" dirty="0" smtClean="0">
                <a:solidFill>
                  <a:schemeClr val="tx2">
                    <a:lumMod val="75000"/>
                  </a:schemeClr>
                </a:solidFill>
              </a:rPr>
              <a:t>   povertà </a:t>
            </a:r>
          </a:p>
          <a:p>
            <a:pPr marL="0" indent="0" algn="just">
              <a:spcBef>
                <a:spcPts val="0"/>
              </a:spcBef>
              <a:buFont typeface="Arial" charset="0"/>
              <a:buChar char="•"/>
            </a:pPr>
            <a:r>
              <a:rPr lang="it-IT" sz="1600" dirty="0" smtClean="0">
                <a:solidFill>
                  <a:schemeClr val="tx2">
                    <a:lumMod val="75000"/>
                  </a:schemeClr>
                </a:solidFill>
              </a:rPr>
              <a:t>  aree urbane medie devono sviluppare modalità innovative di cooperazione </a:t>
            </a:r>
          </a:p>
          <a:p>
            <a:pPr marL="0" indent="0" algn="just">
              <a:spcBef>
                <a:spcPts val="0"/>
              </a:spcBef>
              <a:buFont typeface="Arial" panose="020B0604020202020204" pitchFamily="34" charset="0"/>
              <a:buNone/>
            </a:pPr>
            <a:r>
              <a:rPr lang="it-IT" sz="1600" dirty="0" smtClean="0">
                <a:solidFill>
                  <a:schemeClr val="tx2">
                    <a:lumMod val="75000"/>
                  </a:schemeClr>
                </a:solidFill>
              </a:rPr>
              <a:t>   per migliorare il loro potenziale economico, sociale e ambientale 	</a:t>
            </a:r>
          </a:p>
          <a:p>
            <a:pPr marL="0" indent="0" algn="just">
              <a:spcBef>
                <a:spcPts val="0"/>
              </a:spcBef>
              <a:buFont typeface="Arial" charset="0"/>
              <a:buChar char="•"/>
            </a:pPr>
            <a:r>
              <a:rPr lang="it-IT" sz="1600" dirty="0" smtClean="0">
                <a:solidFill>
                  <a:schemeClr val="tx2">
                    <a:lumMod val="75000"/>
                  </a:schemeClr>
                </a:solidFill>
              </a:rPr>
              <a:t>  zone interne che devono affrontare le sfide demografiche e la povertà devono </a:t>
            </a:r>
          </a:p>
          <a:p>
            <a:pPr marL="0" indent="0" algn="just">
              <a:spcBef>
                <a:spcPts val="0"/>
              </a:spcBef>
              <a:buFont typeface="Arial" panose="020B0604020202020204" pitchFamily="34" charset="0"/>
              <a:buNone/>
            </a:pPr>
            <a:r>
              <a:rPr lang="it-IT" sz="1600" dirty="0" smtClean="0">
                <a:solidFill>
                  <a:schemeClr val="tx2">
                    <a:lumMod val="75000"/>
                  </a:schemeClr>
                </a:solidFill>
              </a:rPr>
              <a:t>   migliorare la qualità dei servizi di interesse generale. </a:t>
            </a:r>
            <a:r>
              <a:rPr lang="it-IT" sz="1500" dirty="0" smtClean="0">
                <a:solidFill>
                  <a:schemeClr val="tx2">
                    <a:lumMod val="75000"/>
                  </a:schemeClr>
                </a:solidFill>
              </a:rPr>
              <a:t>	</a:t>
            </a:r>
          </a:p>
          <a:p>
            <a:endParaRPr lang="it-IT" dirty="0"/>
          </a:p>
        </p:txBody>
      </p:sp>
    </p:spTree>
    <p:extLst>
      <p:ext uri="{BB962C8B-B14F-4D97-AF65-F5344CB8AC3E}">
        <p14:creationId xmlns:p14="http://schemas.microsoft.com/office/powerpoint/2010/main" val="165746278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txBox="1">
            <a:spLocks/>
          </p:cNvSpPr>
          <p:nvPr/>
        </p:nvSpPr>
        <p:spPr>
          <a:xfrm>
            <a:off x="1528117" y="1310533"/>
            <a:ext cx="8942173" cy="1004299"/>
          </a:xfrm>
          <a:prstGeom prst="rect">
            <a:avLst/>
          </a:prstGeom>
        </p:spPr>
        <p:txBody>
          <a:bodyPr>
            <a:normAutofit fontScale="67500" lnSpcReduction="20000"/>
          </a:bodyPr>
          <a:lstStyle>
            <a:lvl1pPr algn="l" defTabSz="914400" rtl="0" eaLnBrk="1" latinLnBrk="0" hangingPunct="1">
              <a:lnSpc>
                <a:spcPct val="90000"/>
              </a:lnSpc>
              <a:spcBef>
                <a:spcPct val="0"/>
              </a:spcBef>
              <a:buNone/>
              <a:defRPr sz="4800" b="1" kern="1200">
                <a:solidFill>
                  <a:schemeClr val="tx1"/>
                </a:solidFill>
                <a:latin typeface="+mj-lt"/>
                <a:ea typeface="+mj-ea"/>
                <a:cs typeface="+mj-cs"/>
              </a:defRPr>
            </a:lvl1pPr>
          </a:lstStyle>
          <a:p>
            <a:pPr algn="ctr"/>
            <a:r>
              <a:rPr lang="it-IT" sz="3100" dirty="0" smtClean="0">
                <a:solidFill>
                  <a:srgbClr val="00B0F0"/>
                </a:solidFill>
                <a:latin typeface="Calibri" panose="020F0502020204030204" pitchFamily="34" charset="0"/>
                <a:ea typeface="+mn-ea"/>
                <a:cs typeface="+mn-cs"/>
              </a:rPr>
              <a:t>Accordo di Partenariato - Programmazione 2021-2027 </a:t>
            </a:r>
            <a:br>
              <a:rPr lang="it-IT" sz="3100" dirty="0" smtClean="0">
                <a:solidFill>
                  <a:srgbClr val="00B0F0"/>
                </a:solidFill>
                <a:latin typeface="Calibri" panose="020F0502020204030204" pitchFamily="34" charset="0"/>
                <a:ea typeface="+mn-ea"/>
                <a:cs typeface="+mn-cs"/>
              </a:rPr>
            </a:br>
            <a:r>
              <a:rPr lang="it-IT" sz="3100" dirty="0" smtClean="0">
                <a:solidFill>
                  <a:srgbClr val="00B0F0"/>
                </a:solidFill>
                <a:latin typeface="Calibri" panose="020F0502020204030204" pitchFamily="34" charset="0"/>
                <a:ea typeface="+mn-ea"/>
                <a:cs typeface="+mn-cs"/>
              </a:rPr>
              <a:t>Tavolo 5 “Un’Europa più vicina ai cittadini” </a:t>
            </a:r>
            <a:br>
              <a:rPr lang="it-IT" sz="3100" dirty="0" smtClean="0">
                <a:solidFill>
                  <a:srgbClr val="00B0F0"/>
                </a:solidFill>
                <a:latin typeface="Calibri" panose="020F0502020204030204" pitchFamily="34" charset="0"/>
                <a:ea typeface="+mn-ea"/>
                <a:cs typeface="+mn-cs"/>
              </a:rPr>
            </a:br>
            <a:r>
              <a:rPr lang="it-IT" sz="3100" dirty="0" smtClean="0">
                <a:solidFill>
                  <a:srgbClr val="00B0F0"/>
                </a:solidFill>
                <a:latin typeface="Calibri" panose="020F0502020204030204" pitchFamily="34" charset="0"/>
                <a:ea typeface="+mn-ea"/>
                <a:cs typeface="+mn-cs"/>
              </a:rPr>
              <a:t>Cosa è emerso? </a:t>
            </a:r>
            <a:br>
              <a:rPr lang="it-IT" sz="3100" dirty="0" smtClean="0">
                <a:solidFill>
                  <a:srgbClr val="00B0F0"/>
                </a:solidFill>
                <a:latin typeface="Calibri" panose="020F0502020204030204" pitchFamily="34" charset="0"/>
                <a:ea typeface="+mn-ea"/>
                <a:cs typeface="+mn-cs"/>
              </a:rPr>
            </a:br>
            <a:endParaRPr lang="it-IT" sz="3100" dirty="0">
              <a:solidFill>
                <a:srgbClr val="00B0F0"/>
              </a:solidFill>
              <a:latin typeface="Calibri" panose="020F0502020204030204" pitchFamily="34" charset="0"/>
              <a:ea typeface="+mn-ea"/>
              <a:cs typeface="+mn-cs"/>
            </a:endParaRPr>
          </a:p>
        </p:txBody>
      </p:sp>
      <p:sp>
        <p:nvSpPr>
          <p:cNvPr id="3" name="Segnaposto contenuto 2"/>
          <p:cNvSpPr txBox="1">
            <a:spLocks/>
          </p:cNvSpPr>
          <p:nvPr/>
        </p:nvSpPr>
        <p:spPr>
          <a:xfrm>
            <a:off x="477792" y="2045043"/>
            <a:ext cx="11042822" cy="4525963"/>
          </a:xfrm>
          <a:prstGeom prst="rect">
            <a:avLst/>
          </a:prstGeom>
        </p:spPr>
        <p:txBody>
          <a:bodyPr>
            <a:normAutofit fontScale="4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4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4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3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32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3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it-IT" sz="4000" dirty="0" smtClean="0">
                <a:solidFill>
                  <a:schemeClr val="tx2">
                    <a:lumMod val="75000"/>
                  </a:schemeClr>
                </a:solidFill>
              </a:rPr>
              <a:t> Di seguito i principali punti emersi dagli incontri del Tavolo di partenariato dell’Obiettivo 5, che hanno una rilevanza per la Strategia Nazionale per le Aree Interne. </a:t>
            </a:r>
          </a:p>
          <a:p>
            <a:r>
              <a:rPr lang="it-IT" sz="4000" dirty="0" smtClean="0">
                <a:solidFill>
                  <a:schemeClr val="tx2">
                    <a:lumMod val="75000"/>
                  </a:schemeClr>
                </a:solidFill>
              </a:rPr>
              <a:t>Dare continuità e prospettive a coalizioni e strategie territoriali attivate nel 2014-2020;</a:t>
            </a:r>
          </a:p>
          <a:p>
            <a:r>
              <a:rPr lang="it-IT" sz="4000" dirty="0" smtClean="0">
                <a:solidFill>
                  <a:schemeClr val="tx2">
                    <a:lumMod val="75000"/>
                  </a:schemeClr>
                </a:solidFill>
              </a:rPr>
              <a:t>Valorizzare e far evolvere il considerevole investimento istituzionale e amministrativo realizzato con innovazioni incrementali e aggiustamenti per affrontare con determinazione gli aspetti di processo, </a:t>
            </a:r>
            <a:r>
              <a:rPr lang="it-IT" sz="4000" dirty="0" err="1" smtClean="0">
                <a:solidFill>
                  <a:schemeClr val="tx2">
                    <a:lumMod val="75000"/>
                  </a:schemeClr>
                </a:solidFill>
              </a:rPr>
              <a:t>governance</a:t>
            </a:r>
            <a:r>
              <a:rPr lang="it-IT" sz="4000" dirty="0" smtClean="0">
                <a:solidFill>
                  <a:schemeClr val="tx2">
                    <a:lumMod val="75000"/>
                  </a:schemeClr>
                </a:solidFill>
              </a:rPr>
              <a:t> e strumenti;</a:t>
            </a:r>
          </a:p>
          <a:p>
            <a:r>
              <a:rPr lang="it-IT" sz="4000" dirty="0" smtClean="0">
                <a:solidFill>
                  <a:schemeClr val="tx2">
                    <a:lumMod val="75000"/>
                  </a:schemeClr>
                </a:solidFill>
              </a:rPr>
              <a:t>Dare continuità alle 72 aree della SNAI e lavorare con il coinvolgimento del partenariato all’aggiornamento delle Strategie; </a:t>
            </a:r>
          </a:p>
          <a:p>
            <a:r>
              <a:rPr lang="it-IT" sz="4000" dirty="0" smtClean="0">
                <a:solidFill>
                  <a:schemeClr val="tx2">
                    <a:lumMod val="75000"/>
                  </a:schemeClr>
                </a:solidFill>
              </a:rPr>
              <a:t> Richiesta di alcune Regioni per integrare il metodo di individuazione e, in prospettiva, includere alcune altre aree; </a:t>
            </a:r>
          </a:p>
          <a:p>
            <a:r>
              <a:rPr lang="it-IT" sz="4000" dirty="0" smtClean="0">
                <a:solidFill>
                  <a:schemeClr val="tx2">
                    <a:lumMod val="75000"/>
                  </a:schemeClr>
                </a:solidFill>
              </a:rPr>
              <a:t> Rendere i Programmi Operativi coerenti con i bisogni espressi e cominciare ad aggiornare/definire le strategie e dialogare da subito nel merito in fase di preparazione dei PO. </a:t>
            </a:r>
          </a:p>
          <a:p>
            <a:r>
              <a:rPr lang="it-IT" sz="4000" dirty="0" smtClean="0">
                <a:solidFill>
                  <a:schemeClr val="tx2">
                    <a:lumMod val="75000"/>
                  </a:schemeClr>
                </a:solidFill>
              </a:rPr>
              <a:t> Si registra consenso sul coniugare servizi (mobilità, istruzione, salute, …) e sviluppo, anche perché i servizi abilitano le comunità. Nel 2014‐2020 abbiamo avuto risorse dedicate. Come si finanzia in futuro la progettualità in questi ambiti? </a:t>
            </a:r>
          </a:p>
          <a:p>
            <a:r>
              <a:rPr lang="it-IT" sz="4000" dirty="0" smtClean="0">
                <a:solidFill>
                  <a:schemeClr val="tx2">
                    <a:lumMod val="75000"/>
                  </a:schemeClr>
                </a:solidFill>
              </a:rPr>
              <a:t> Approfondire le opportunità offerte dal FSE+ ;</a:t>
            </a:r>
          </a:p>
          <a:p>
            <a:r>
              <a:rPr lang="it-IT" sz="4000" dirty="0" smtClean="0">
                <a:solidFill>
                  <a:schemeClr val="tx2">
                    <a:lumMod val="75000"/>
                  </a:schemeClr>
                </a:solidFill>
              </a:rPr>
              <a:t>Sperimentare primi consolidamenti su canali ordinari (ipotesi originaria SNAI) e anche altre risorse dedicate? Come? </a:t>
            </a:r>
          </a:p>
          <a:p>
            <a:r>
              <a:rPr lang="it-IT" sz="4000" dirty="0" smtClean="0">
                <a:solidFill>
                  <a:schemeClr val="tx2">
                    <a:lumMod val="75000"/>
                  </a:schemeClr>
                </a:solidFill>
              </a:rPr>
              <a:t> Nella gran parte delle realtà è risultato cruciale il contributo dalle filiere agricole, agroalimentari, del bosco. Come continuare, migliorando, la relazione con la politica di sviluppo rurale e il supporto FEASR? </a:t>
            </a:r>
            <a:endParaRPr lang="it-IT" sz="4000" dirty="0">
              <a:solidFill>
                <a:schemeClr val="tx2">
                  <a:lumMod val="75000"/>
                </a:schemeClr>
              </a:solidFill>
            </a:endParaRPr>
          </a:p>
        </p:txBody>
      </p:sp>
    </p:spTree>
    <p:extLst>
      <p:ext uri="{BB962C8B-B14F-4D97-AF65-F5344CB8AC3E}">
        <p14:creationId xmlns:p14="http://schemas.microsoft.com/office/powerpoint/2010/main" val="83185767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F6652C05-19AC-4E6C-9A2F-352F43A4AFF7}"/>
              </a:ext>
            </a:extLst>
          </p:cNvPr>
          <p:cNvSpPr txBox="1">
            <a:spLocks/>
          </p:cNvSpPr>
          <p:nvPr/>
        </p:nvSpPr>
        <p:spPr>
          <a:xfrm>
            <a:off x="3694670" y="1320843"/>
            <a:ext cx="4353698" cy="1143000"/>
          </a:xfrm>
          <a:prstGeom prst="rect">
            <a:avLst/>
          </a:prstGeom>
        </p:spPr>
        <p:txBody>
          <a:bodyPr/>
          <a:lstStyle>
            <a:lvl1pPr algn="l" defTabSz="914400" rtl="0" eaLnBrk="1" latinLnBrk="0" hangingPunct="1">
              <a:lnSpc>
                <a:spcPct val="90000"/>
              </a:lnSpc>
              <a:spcBef>
                <a:spcPct val="0"/>
              </a:spcBef>
              <a:buNone/>
              <a:defRPr sz="4800" b="1" kern="1200">
                <a:solidFill>
                  <a:schemeClr val="tx1"/>
                </a:solidFill>
                <a:latin typeface="+mj-lt"/>
                <a:ea typeface="+mj-ea"/>
                <a:cs typeface="+mj-cs"/>
              </a:defRPr>
            </a:lvl1pPr>
          </a:lstStyle>
          <a:p>
            <a:r>
              <a:rPr lang="it-IT" sz="2800" smtClean="0">
                <a:solidFill>
                  <a:srgbClr val="00B0F0"/>
                </a:solidFill>
                <a:latin typeface="Calibri" panose="020F0502020204030204" pitchFamily="34" charset="0"/>
                <a:ea typeface="+mn-ea"/>
                <a:cs typeface="+mn-cs"/>
              </a:rPr>
              <a:t>Concentrazione tematica</a:t>
            </a:r>
            <a:endParaRPr lang="it-IT" sz="2800" dirty="0">
              <a:solidFill>
                <a:srgbClr val="00B0F0"/>
              </a:solidFill>
              <a:latin typeface="Calibri" panose="020F0502020204030204" pitchFamily="34" charset="0"/>
              <a:ea typeface="+mn-ea"/>
              <a:cs typeface="+mn-cs"/>
            </a:endParaRPr>
          </a:p>
        </p:txBody>
      </p:sp>
      <p:sp>
        <p:nvSpPr>
          <p:cNvPr id="3" name="Segnaposto contenuto 2">
            <a:extLst>
              <a:ext uri="{FF2B5EF4-FFF2-40B4-BE49-F238E27FC236}">
                <a16:creationId xmlns:a16="http://schemas.microsoft.com/office/drawing/2014/main" xmlns="" id="{8576F143-FE7E-4A1A-B42B-3A4E5FFB8A1D}"/>
              </a:ext>
            </a:extLst>
          </p:cNvPr>
          <p:cNvSpPr txBox="1">
            <a:spLocks/>
          </p:cNvSpPr>
          <p:nvPr/>
        </p:nvSpPr>
        <p:spPr>
          <a:xfrm>
            <a:off x="716692" y="2094471"/>
            <a:ext cx="10338486" cy="347430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4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4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3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32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3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0"/>
              </a:spcBef>
              <a:buFont typeface="Arial" panose="020B0604020202020204" pitchFamily="34" charset="0"/>
              <a:buNone/>
            </a:pPr>
            <a:r>
              <a:rPr lang="it-IT" sz="1800" smtClean="0">
                <a:solidFill>
                  <a:schemeClr val="tx2">
                    <a:lumMod val="75000"/>
                  </a:schemeClr>
                </a:solidFill>
              </a:rPr>
              <a:t>Per l’Italia, il regolamento prevede che si debbano  impiegare le risorse almeno per il 75% su due obiettivi di policy che hanno il più alto valore aggiunto e contribuiscono maggiormente alla realizzazione delle priorità dell'UE:</a:t>
            </a:r>
          </a:p>
          <a:p>
            <a:pPr marL="0" indent="0">
              <a:spcBef>
                <a:spcPts val="0"/>
              </a:spcBef>
              <a:buFont typeface="Arial" panose="020B0604020202020204" pitchFamily="34" charset="0"/>
              <a:buNone/>
            </a:pPr>
            <a:endParaRPr lang="it-IT" sz="1800" smtClean="0">
              <a:solidFill>
                <a:schemeClr val="tx2">
                  <a:lumMod val="75000"/>
                </a:schemeClr>
              </a:solidFill>
            </a:endParaRPr>
          </a:p>
          <a:p>
            <a:pPr marL="0" indent="0">
              <a:lnSpc>
                <a:spcPct val="150000"/>
              </a:lnSpc>
              <a:spcBef>
                <a:spcPts val="0"/>
              </a:spcBef>
              <a:buClr>
                <a:prstClr val="white"/>
              </a:buClr>
              <a:buFont typeface="Arial" charset="0"/>
              <a:buChar char="•"/>
            </a:pPr>
            <a:r>
              <a:rPr lang="it-IT" sz="1800" smtClean="0">
                <a:solidFill>
                  <a:schemeClr val="tx2">
                    <a:lumMod val="75000"/>
                  </a:schemeClr>
                </a:solidFill>
              </a:rPr>
              <a:t>   OP1 "un'Europa più intelligente" almeno il 45% delle risorse;</a:t>
            </a:r>
          </a:p>
          <a:p>
            <a:pPr marL="0" indent="0">
              <a:lnSpc>
                <a:spcPct val="150000"/>
              </a:lnSpc>
              <a:spcBef>
                <a:spcPts val="0"/>
              </a:spcBef>
              <a:buClr>
                <a:prstClr val="white"/>
              </a:buClr>
              <a:buFont typeface="Arial" charset="0"/>
              <a:buChar char="•"/>
            </a:pPr>
            <a:r>
              <a:rPr lang="it-IT" sz="1800" smtClean="0">
                <a:solidFill>
                  <a:schemeClr val="tx2">
                    <a:lumMod val="75000"/>
                  </a:schemeClr>
                </a:solidFill>
              </a:rPr>
              <a:t>   OP2 "un'Europa più verde" almeno il 30% delle risorse.</a:t>
            </a:r>
          </a:p>
          <a:p>
            <a:pPr marL="0" indent="0">
              <a:buFont typeface="Arial" panose="020B0604020202020204" pitchFamily="34" charset="0"/>
              <a:buNone/>
            </a:pPr>
            <a:endParaRPr lang="it-IT" dirty="0"/>
          </a:p>
        </p:txBody>
      </p:sp>
    </p:spTree>
    <p:extLst>
      <p:ext uri="{BB962C8B-B14F-4D97-AF65-F5344CB8AC3E}">
        <p14:creationId xmlns:p14="http://schemas.microsoft.com/office/powerpoint/2010/main" val="8455440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a:extLst>
              <a:ext uri="{FF2B5EF4-FFF2-40B4-BE49-F238E27FC236}">
                <a16:creationId xmlns:a16="http://schemas.microsoft.com/office/drawing/2014/main" xmlns="" id="{2ED98438-9F5B-4787-BEC7-70ED2F80C4DD}"/>
              </a:ext>
            </a:extLst>
          </p:cNvPr>
          <p:cNvSpPr>
            <a:spLocks noGrp="1"/>
          </p:cNvSpPr>
          <p:nvPr>
            <p:ph type="subTitle" idx="1"/>
          </p:nvPr>
        </p:nvSpPr>
        <p:spPr>
          <a:xfrm>
            <a:off x="1537072" y="5674618"/>
            <a:ext cx="9144000" cy="480556"/>
          </a:xfrm>
        </p:spPr>
        <p:txBody>
          <a:bodyPr>
            <a:normAutofit fontScale="55000" lnSpcReduction="20000"/>
          </a:bodyPr>
          <a:lstStyle/>
          <a:p>
            <a:pPr marL="0" indent="0" algn="ctr">
              <a:buNone/>
            </a:pPr>
            <a:r>
              <a:rPr lang="fr-FR" b="1" u="sng" dirty="0">
                <a:solidFill>
                  <a:srgbClr val="4472C4"/>
                </a:solidFill>
                <a:hlinkClick r:id="rId2"/>
              </a:rPr>
              <a:t>http://cpmr.org/policy-work/cohesion/ai-nurecc/</a:t>
            </a:r>
            <a:endParaRPr lang="fr-FR" b="1" dirty="0">
              <a:solidFill>
                <a:srgbClr val="4472C4"/>
              </a:solidFill>
            </a:endParaRPr>
          </a:p>
          <a:p>
            <a:endParaRPr lang="fr-FR" dirty="0"/>
          </a:p>
        </p:txBody>
      </p:sp>
      <p:pic>
        <p:nvPicPr>
          <p:cNvPr id="5" name="Image 4">
            <a:extLst>
              <a:ext uri="{FF2B5EF4-FFF2-40B4-BE49-F238E27FC236}">
                <a16:creationId xmlns:a16="http://schemas.microsoft.com/office/drawing/2014/main" xmlns="" id="{2F2696DD-70FC-43D2-8C07-268DAC99208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12000" y="-11289"/>
            <a:ext cx="2880000" cy="1915200"/>
          </a:xfrm>
          <a:prstGeom prst="rect">
            <a:avLst/>
          </a:prstGeom>
        </p:spPr>
      </p:pic>
      <p:sp>
        <p:nvSpPr>
          <p:cNvPr id="13" name="TextBox 8">
            <a:extLst>
              <a:ext uri="{FF2B5EF4-FFF2-40B4-BE49-F238E27FC236}">
                <a16:creationId xmlns:a16="http://schemas.microsoft.com/office/drawing/2014/main" xmlns="" id="{4F93AE7D-1098-4E4E-B14F-D3AA208B5071}"/>
              </a:ext>
            </a:extLst>
          </p:cNvPr>
          <p:cNvSpPr txBox="1"/>
          <p:nvPr/>
        </p:nvSpPr>
        <p:spPr>
          <a:xfrm>
            <a:off x="3189852" y="2676987"/>
            <a:ext cx="6324851" cy="1569660"/>
          </a:xfrm>
          <a:prstGeom prst="rect">
            <a:avLst/>
          </a:prstGeom>
          <a:noFill/>
        </p:spPr>
        <p:txBody>
          <a:bodyPr wrap="square" rtlCol="0">
            <a:spAutoFit/>
          </a:bodyPr>
          <a:lstStyle/>
          <a:p>
            <a:pPr algn="ctr"/>
            <a:r>
              <a:rPr lang="en-GB" sz="4800" b="1" dirty="0" smtClean="0">
                <a:solidFill>
                  <a:srgbClr val="002060"/>
                </a:solidFill>
              </a:rPr>
              <a:t>Thank </a:t>
            </a:r>
            <a:r>
              <a:rPr lang="en-GB" sz="4800" b="1" dirty="0">
                <a:solidFill>
                  <a:srgbClr val="002060"/>
                </a:solidFill>
              </a:rPr>
              <a:t>you</a:t>
            </a:r>
            <a:r>
              <a:rPr lang="en-GB" sz="4800" b="1" dirty="0" smtClean="0">
                <a:solidFill>
                  <a:srgbClr val="002060"/>
                </a:solidFill>
              </a:rPr>
              <a:t>!</a:t>
            </a:r>
          </a:p>
          <a:p>
            <a:pPr algn="ctr"/>
            <a:r>
              <a:rPr lang="en-GB" sz="4800" b="1" dirty="0" smtClean="0">
                <a:solidFill>
                  <a:srgbClr val="002060"/>
                </a:solidFill>
              </a:rPr>
              <a:t>Gerardo </a:t>
            </a:r>
            <a:r>
              <a:rPr lang="en-GB" sz="4800" b="1" dirty="0" err="1" smtClean="0">
                <a:solidFill>
                  <a:srgbClr val="002060"/>
                </a:solidFill>
              </a:rPr>
              <a:t>Cardillo</a:t>
            </a:r>
            <a:r>
              <a:rPr lang="en-GB" sz="4800" b="1" dirty="0" smtClean="0">
                <a:solidFill>
                  <a:srgbClr val="002060"/>
                </a:solidFill>
              </a:rPr>
              <a:t> </a:t>
            </a:r>
            <a:endParaRPr lang="en-GB" sz="4800" b="1" dirty="0">
              <a:solidFill>
                <a:srgbClr val="002060"/>
              </a:solidFill>
            </a:endParaRPr>
          </a:p>
        </p:txBody>
      </p:sp>
    </p:spTree>
    <p:extLst>
      <p:ext uri="{BB962C8B-B14F-4D97-AF65-F5344CB8AC3E}">
        <p14:creationId xmlns:p14="http://schemas.microsoft.com/office/powerpoint/2010/main" val="29629533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p:cNvPicPr>
            <a:picLocks noChangeAspect="1"/>
          </p:cNvPicPr>
          <p:nvPr/>
        </p:nvPicPr>
        <p:blipFill>
          <a:blip r:embed="rId2"/>
          <a:stretch>
            <a:fillRect/>
          </a:stretch>
        </p:blipFill>
        <p:spPr>
          <a:xfrm>
            <a:off x="282562" y="789956"/>
            <a:ext cx="4433453" cy="5114814"/>
          </a:xfrm>
          <a:prstGeom prst="rect">
            <a:avLst/>
          </a:prstGeom>
        </p:spPr>
      </p:pic>
      <p:sp>
        <p:nvSpPr>
          <p:cNvPr id="6" name="Rettangolo 5"/>
          <p:cNvSpPr/>
          <p:nvPr/>
        </p:nvSpPr>
        <p:spPr>
          <a:xfrm>
            <a:off x="6041198" y="1646690"/>
            <a:ext cx="5607105" cy="4739759"/>
          </a:xfrm>
          <a:prstGeom prst="rect">
            <a:avLst/>
          </a:prstGeom>
        </p:spPr>
        <p:txBody>
          <a:bodyPr wrap="square">
            <a:spAutoFit/>
          </a:bodyPr>
          <a:lstStyle/>
          <a:p>
            <a:pPr marL="533400" lvl="1" indent="-533400" algn="just" eaLnBrk="0" hangingPunct="0">
              <a:spcBef>
                <a:spcPct val="20000"/>
              </a:spcBef>
              <a:spcAft>
                <a:spcPts val="1200"/>
              </a:spcAft>
              <a:buClr>
                <a:srgbClr val="00B2B2"/>
              </a:buClr>
              <a:buFont typeface="Wingdings" panose="05000000000000000000" pitchFamily="2" charset="2"/>
              <a:buChar char="v"/>
              <a:defRPr/>
            </a:pPr>
            <a:r>
              <a:rPr lang="it-IT" b="1" dirty="0">
                <a:solidFill>
                  <a:schemeClr val="accent6">
                    <a:lumMod val="50000"/>
                  </a:schemeClr>
                </a:solidFill>
              </a:rPr>
              <a:t>1066 </a:t>
            </a:r>
            <a:r>
              <a:rPr lang="it-IT" b="1" dirty="0">
                <a:solidFill>
                  <a:schemeClr val="tx2">
                    <a:lumMod val="75000"/>
                  </a:schemeClr>
                </a:solidFill>
              </a:rPr>
              <a:t>Comuni coinvolti </a:t>
            </a:r>
            <a:r>
              <a:rPr lang="it-IT" dirty="0">
                <a:solidFill>
                  <a:srgbClr val="002060"/>
                </a:solidFill>
              </a:rPr>
              <a:t>(oltre il 13% dei Comuni italiani) con una popolazione media di poco più di 1.900 abitanti</a:t>
            </a:r>
          </a:p>
          <a:p>
            <a:pPr marL="533400" lvl="1" indent="-533400" algn="just" eaLnBrk="0" hangingPunct="0">
              <a:spcBef>
                <a:spcPct val="20000"/>
              </a:spcBef>
              <a:spcAft>
                <a:spcPts val="1200"/>
              </a:spcAft>
              <a:buClr>
                <a:srgbClr val="00B2B2"/>
              </a:buClr>
              <a:buFont typeface="Wingdings" panose="05000000000000000000" pitchFamily="2" charset="2"/>
              <a:buChar char="v"/>
              <a:defRPr/>
            </a:pPr>
            <a:r>
              <a:rPr lang="it-IT" b="1" dirty="0">
                <a:solidFill>
                  <a:schemeClr val="accent6">
                    <a:lumMod val="50000"/>
                  </a:schemeClr>
                </a:solidFill>
                <a:latin typeface="Calibri"/>
              </a:rPr>
              <a:t>3,5% </a:t>
            </a:r>
            <a:r>
              <a:rPr lang="it-IT" b="1" dirty="0">
                <a:solidFill>
                  <a:schemeClr val="tx2">
                    <a:lumMod val="75000"/>
                  </a:schemeClr>
                </a:solidFill>
                <a:latin typeface="Calibri"/>
              </a:rPr>
              <a:t>della popolazione nazionale </a:t>
            </a:r>
            <a:r>
              <a:rPr lang="it-IT" dirty="0">
                <a:solidFill>
                  <a:srgbClr val="002060"/>
                </a:solidFill>
                <a:latin typeface="Calibri"/>
              </a:rPr>
              <a:t>(2 milioni e 100 mila abitanti al 2011)</a:t>
            </a:r>
          </a:p>
          <a:p>
            <a:pPr marL="533400" lvl="1" indent="-533400" algn="just" eaLnBrk="0" hangingPunct="0">
              <a:spcBef>
                <a:spcPct val="20000"/>
              </a:spcBef>
              <a:spcAft>
                <a:spcPts val="1200"/>
              </a:spcAft>
              <a:buClr>
                <a:srgbClr val="00B2B2"/>
              </a:buClr>
              <a:buFont typeface="Wingdings" panose="05000000000000000000" pitchFamily="2" charset="2"/>
              <a:buChar char="v"/>
              <a:defRPr/>
            </a:pPr>
            <a:r>
              <a:rPr lang="it-IT" b="1" dirty="0">
                <a:solidFill>
                  <a:schemeClr val="accent6">
                    <a:lumMod val="50000"/>
                  </a:schemeClr>
                </a:solidFill>
                <a:latin typeface="Calibri"/>
              </a:rPr>
              <a:t>16,7 % </a:t>
            </a:r>
            <a:r>
              <a:rPr lang="it-IT" b="1" dirty="0">
                <a:solidFill>
                  <a:schemeClr val="tx2">
                    <a:lumMod val="75000"/>
                  </a:schemeClr>
                </a:solidFill>
                <a:latin typeface="Calibri"/>
              </a:rPr>
              <a:t>del territorio nazionale</a:t>
            </a:r>
          </a:p>
          <a:p>
            <a:pPr marL="533400" lvl="1" indent="-533400" algn="just" eaLnBrk="0" hangingPunct="0">
              <a:spcBef>
                <a:spcPct val="20000"/>
              </a:spcBef>
              <a:spcAft>
                <a:spcPts val="1200"/>
              </a:spcAft>
              <a:buClr>
                <a:srgbClr val="00B2B2"/>
              </a:buClr>
              <a:buFont typeface="Wingdings" panose="05000000000000000000" pitchFamily="2" charset="2"/>
              <a:buChar char="v"/>
              <a:defRPr/>
            </a:pPr>
            <a:r>
              <a:rPr lang="it-IT" b="1" dirty="0">
                <a:solidFill>
                  <a:schemeClr val="accent6">
                    <a:lumMod val="50000"/>
                  </a:schemeClr>
                </a:solidFill>
                <a:latin typeface="Calibri"/>
              </a:rPr>
              <a:t>52%</a:t>
            </a:r>
            <a:r>
              <a:rPr lang="it-IT" dirty="0">
                <a:solidFill>
                  <a:schemeClr val="accent6">
                    <a:lumMod val="50000"/>
                  </a:schemeClr>
                </a:solidFill>
                <a:latin typeface="Calibri"/>
              </a:rPr>
              <a:t> </a:t>
            </a:r>
            <a:r>
              <a:rPr lang="it-IT" dirty="0">
                <a:solidFill>
                  <a:schemeClr val="tx2">
                    <a:lumMod val="75000"/>
                  </a:schemeClr>
                </a:solidFill>
                <a:latin typeface="Calibri"/>
              </a:rPr>
              <a:t>della popolazione residente nelle aree selezionate vive in </a:t>
            </a:r>
            <a:r>
              <a:rPr lang="it-IT" b="1" dirty="0">
                <a:solidFill>
                  <a:schemeClr val="tx2">
                    <a:lumMod val="75000"/>
                  </a:schemeClr>
                </a:solidFill>
                <a:latin typeface="Calibri"/>
              </a:rPr>
              <a:t>aree periferiche e ultra-periferiche</a:t>
            </a:r>
            <a:endParaRPr lang="it-IT" b="1" dirty="0">
              <a:solidFill>
                <a:schemeClr val="accent6">
                  <a:lumMod val="50000"/>
                </a:schemeClr>
              </a:solidFill>
              <a:latin typeface="Calibri"/>
            </a:endParaRPr>
          </a:p>
          <a:p>
            <a:pPr marL="533400" lvl="1" indent="-533400" algn="just" eaLnBrk="0" hangingPunct="0">
              <a:spcBef>
                <a:spcPct val="20000"/>
              </a:spcBef>
              <a:spcAft>
                <a:spcPts val="1200"/>
              </a:spcAft>
              <a:buClr>
                <a:srgbClr val="00B2B2"/>
              </a:buClr>
              <a:buFont typeface="Wingdings" panose="05000000000000000000" pitchFamily="2" charset="2"/>
              <a:buChar char="v"/>
              <a:defRPr/>
            </a:pPr>
            <a:r>
              <a:rPr lang="it-IT" b="1" dirty="0">
                <a:solidFill>
                  <a:schemeClr val="tx2">
                    <a:lumMod val="75000"/>
                  </a:schemeClr>
                </a:solidFill>
                <a:latin typeface="Calibri"/>
              </a:rPr>
              <a:t>Caduta di popolazione fra il 2001 e il 2011 </a:t>
            </a:r>
            <a:r>
              <a:rPr lang="it-IT" dirty="0">
                <a:solidFill>
                  <a:srgbClr val="002060"/>
                </a:solidFill>
                <a:latin typeface="Calibri"/>
              </a:rPr>
              <a:t>è mediamente pari al </a:t>
            </a:r>
            <a:r>
              <a:rPr lang="it-IT" b="1" dirty="0">
                <a:solidFill>
                  <a:schemeClr val="accent6">
                    <a:lumMod val="50000"/>
                  </a:schemeClr>
                </a:solidFill>
                <a:latin typeface="Calibri"/>
              </a:rPr>
              <a:t>4,2%</a:t>
            </a:r>
          </a:p>
          <a:p>
            <a:pPr marL="533400" lvl="1" indent="-533400" algn="just" eaLnBrk="0" hangingPunct="0">
              <a:spcBef>
                <a:spcPct val="20000"/>
              </a:spcBef>
              <a:spcAft>
                <a:spcPts val="1200"/>
              </a:spcAft>
              <a:buClr>
                <a:srgbClr val="00B2B2"/>
              </a:buClr>
              <a:buFont typeface="Wingdings" panose="05000000000000000000" pitchFamily="2" charset="2"/>
              <a:buChar char="v"/>
              <a:defRPr/>
            </a:pPr>
            <a:r>
              <a:rPr lang="it-IT" dirty="0">
                <a:solidFill>
                  <a:srgbClr val="002060"/>
                </a:solidFill>
                <a:latin typeface="Calibri"/>
              </a:rPr>
              <a:t>Hanno una dimensione media di circa </a:t>
            </a:r>
            <a:r>
              <a:rPr lang="it-IT" b="1" dirty="0">
                <a:solidFill>
                  <a:schemeClr val="accent6">
                    <a:lumMod val="50000"/>
                  </a:schemeClr>
                </a:solidFill>
                <a:latin typeface="Calibri"/>
              </a:rPr>
              <a:t>29 mila abitanti </a:t>
            </a:r>
            <a:r>
              <a:rPr lang="it-IT" dirty="0">
                <a:solidFill>
                  <a:srgbClr val="002060"/>
                </a:solidFill>
                <a:latin typeface="Calibri"/>
              </a:rPr>
              <a:t>(15 Comuni)</a:t>
            </a:r>
          </a:p>
        </p:txBody>
      </p:sp>
      <p:sp>
        <p:nvSpPr>
          <p:cNvPr id="7" name="Titolo 1"/>
          <p:cNvSpPr txBox="1">
            <a:spLocks/>
          </p:cNvSpPr>
          <p:nvPr/>
        </p:nvSpPr>
        <p:spPr bwMode="auto">
          <a:xfrm>
            <a:off x="3682312" y="528494"/>
            <a:ext cx="5783629" cy="522923"/>
          </a:xfrm>
          <a:prstGeom prst="rect">
            <a:avLst/>
          </a:prstGeom>
          <a:noFill/>
          <a:ln w="9525">
            <a:noFill/>
            <a:miter lim="800000"/>
            <a:headEnd/>
            <a:tailEnd/>
          </a:ln>
        </p:spPr>
        <p:txBody>
          <a:bodyPr/>
          <a:lstStyle/>
          <a:p>
            <a:pPr algn="ctr" eaLnBrk="0" hangingPunct="0">
              <a:defRPr/>
            </a:pPr>
            <a:r>
              <a:rPr lang="it-IT" sz="2800" b="1" dirty="0">
                <a:solidFill>
                  <a:srgbClr val="00B2B2"/>
                </a:solidFill>
                <a:latin typeface="+mj-lt"/>
              </a:rPr>
              <a:t>Le </a:t>
            </a:r>
            <a:r>
              <a:rPr lang="it-IT" sz="2800" b="1" dirty="0">
                <a:solidFill>
                  <a:schemeClr val="tx2">
                    <a:lumMod val="75000"/>
                  </a:schemeClr>
                </a:solidFill>
                <a:latin typeface="+mj-lt"/>
              </a:rPr>
              <a:t>72 aree </a:t>
            </a:r>
            <a:r>
              <a:rPr lang="it-IT" sz="2800" b="1" dirty="0">
                <a:solidFill>
                  <a:srgbClr val="00B2B2"/>
                </a:solidFill>
                <a:latin typeface="+mj-lt"/>
              </a:rPr>
              <a:t>progetto selezionate</a:t>
            </a:r>
            <a:endParaRPr lang="en-US" sz="2800" b="1" dirty="0">
              <a:solidFill>
                <a:srgbClr val="00B2B2"/>
              </a:solidFill>
              <a:latin typeface="+mj-lt"/>
            </a:endParaRPr>
          </a:p>
        </p:txBody>
      </p:sp>
      <p:sp>
        <p:nvSpPr>
          <p:cNvPr id="8" name="CasellaDiTesto 1"/>
          <p:cNvSpPr txBox="1">
            <a:spLocks noChangeArrowheads="1"/>
          </p:cNvSpPr>
          <p:nvPr/>
        </p:nvSpPr>
        <p:spPr bwMode="auto">
          <a:xfrm>
            <a:off x="470803" y="5904770"/>
            <a:ext cx="5254494"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lr>
                <a:schemeClr val="bg1"/>
              </a:buClr>
              <a:buChar char="•"/>
              <a:defRPr sz="2400" i="1">
                <a:solidFill>
                  <a:srgbClr val="00B2B2"/>
                </a:solidFill>
                <a:latin typeface="Verdana" pitchFamily="34" charset="0"/>
              </a:defRPr>
            </a:lvl1pPr>
            <a:lvl2pPr marL="742950" indent="-285750" eaLnBrk="0" hangingPunct="0">
              <a:spcBef>
                <a:spcPct val="20000"/>
              </a:spcBef>
              <a:buClr>
                <a:srgbClr val="009FBA"/>
              </a:buClr>
              <a:buChar char="•"/>
              <a:defRPr sz="2000" b="1">
                <a:solidFill>
                  <a:srgbClr val="00B2B2"/>
                </a:solidFill>
                <a:latin typeface="Verdana" pitchFamily="34" charset="0"/>
              </a:defRPr>
            </a:lvl2pPr>
            <a:lvl3pPr marL="1143000" indent="-228600" eaLnBrk="0" hangingPunct="0">
              <a:spcBef>
                <a:spcPct val="20000"/>
              </a:spcBef>
              <a:defRPr sz="1400">
                <a:solidFill>
                  <a:srgbClr val="00B2B2"/>
                </a:solidFill>
                <a:latin typeface="Verdana" pitchFamily="34"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ClrTx/>
              <a:buFontTx/>
              <a:buNone/>
            </a:pPr>
            <a:r>
              <a:rPr lang="en-US" altLang="it-IT" sz="1100" i="0" dirty="0">
                <a:solidFill>
                  <a:srgbClr val="002060"/>
                </a:solidFill>
              </a:rPr>
              <a:t>Fonte: </a:t>
            </a:r>
            <a:r>
              <a:rPr lang="it-IT" altLang="it-IT" sz="1100" i="0" dirty="0">
                <a:solidFill>
                  <a:srgbClr val="002060"/>
                </a:solidFill>
              </a:rPr>
              <a:t>Elaborazioni del Comitato tecnico aree interne (CTAI) sui dati dei confini amministrativi aggiornati al 31/12/2015 rilasciati da Istat.</a:t>
            </a:r>
            <a:endParaRPr lang="it-IT" altLang="it-IT" sz="1400" i="0" dirty="0">
              <a:solidFill>
                <a:srgbClr val="002060"/>
              </a:solidFill>
            </a:endParaRPr>
          </a:p>
        </p:txBody>
      </p:sp>
    </p:spTree>
    <p:extLst>
      <p:ext uri="{BB962C8B-B14F-4D97-AF65-F5344CB8AC3E}">
        <p14:creationId xmlns:p14="http://schemas.microsoft.com/office/powerpoint/2010/main" val="1217767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1">
            <a:extLst>
              <a:ext uri="{FF2B5EF4-FFF2-40B4-BE49-F238E27FC236}">
                <a16:creationId xmlns="" xmlns:a16="http://schemas.microsoft.com/office/drawing/2014/main" id="{EB05B46A-1582-4DDA-BD77-29D25CFAE337}"/>
              </a:ext>
            </a:extLst>
          </p:cNvPr>
          <p:cNvSpPr>
            <a:spLocks noGrp="1"/>
          </p:cNvSpPr>
          <p:nvPr>
            <p:ph type="title"/>
          </p:nvPr>
        </p:nvSpPr>
        <p:spPr>
          <a:xfrm>
            <a:off x="3628768" y="843048"/>
            <a:ext cx="5383427" cy="1143000"/>
          </a:xfrm>
        </p:spPr>
        <p:txBody>
          <a:bodyPr/>
          <a:lstStyle/>
          <a:p>
            <a:r>
              <a:rPr lang="it-IT" sz="3200" b="1" dirty="0">
                <a:solidFill>
                  <a:srgbClr val="00B0F0"/>
                </a:solidFill>
                <a:latin typeface="+mn-lt"/>
                <a:ea typeface="+mn-ea"/>
                <a:cs typeface="+mn-cs"/>
              </a:rPr>
              <a:t>Gli Obiettivi della Strategia</a:t>
            </a:r>
          </a:p>
        </p:txBody>
      </p:sp>
      <p:sp>
        <p:nvSpPr>
          <p:cNvPr id="6" name="Segnaposto contenuto 2">
            <a:extLst>
              <a:ext uri="{FF2B5EF4-FFF2-40B4-BE49-F238E27FC236}">
                <a16:creationId xmlns="" xmlns:a16="http://schemas.microsoft.com/office/drawing/2014/main" id="{9C6D4C85-ACFC-4A9F-8F72-CDD71DD98BE2}"/>
              </a:ext>
            </a:extLst>
          </p:cNvPr>
          <p:cNvSpPr>
            <a:spLocks noGrp="1"/>
          </p:cNvSpPr>
          <p:nvPr>
            <p:ph idx="1"/>
          </p:nvPr>
        </p:nvSpPr>
        <p:spPr>
          <a:xfrm>
            <a:off x="457199" y="2092410"/>
            <a:ext cx="10878065" cy="4283675"/>
          </a:xfrm>
        </p:spPr>
        <p:txBody>
          <a:bodyPr>
            <a:normAutofit fontScale="92500" lnSpcReduction="20000"/>
          </a:bodyPr>
          <a:lstStyle/>
          <a:p>
            <a:pPr marL="285750" lvl="0" indent="-285750" algn="just" fontAlgn="base">
              <a:spcAft>
                <a:spcPts val="450"/>
              </a:spcAft>
              <a:buClr>
                <a:srgbClr val="1F497D">
                  <a:lumMod val="75000"/>
                </a:srgbClr>
              </a:buClr>
              <a:buFont typeface="Wingdings" panose="05000000000000000000" pitchFamily="2" charset="2"/>
              <a:buChar char="v"/>
              <a:defRPr/>
            </a:pPr>
            <a:r>
              <a:rPr lang="it-IT" sz="1800" dirty="0">
                <a:solidFill>
                  <a:srgbClr val="002060"/>
                </a:solidFill>
                <a:cs typeface="Arial" charset="0"/>
              </a:rPr>
              <a:t>Focalizzare l’attenzione del policy-maker su </a:t>
            </a:r>
            <a:r>
              <a:rPr lang="it-IT" sz="1800" b="1" dirty="0">
                <a:solidFill>
                  <a:srgbClr val="002060"/>
                </a:solidFill>
                <a:cs typeface="Arial" charset="0"/>
              </a:rPr>
              <a:t>territori</a:t>
            </a:r>
            <a:r>
              <a:rPr lang="it-IT" sz="1800" dirty="0">
                <a:solidFill>
                  <a:srgbClr val="002060"/>
                </a:solidFill>
                <a:cs typeface="Arial" charset="0"/>
              </a:rPr>
              <a:t> che devono tornare ad essere  una </a:t>
            </a:r>
            <a:r>
              <a:rPr lang="it-IT" sz="1800" b="1" dirty="0">
                <a:solidFill>
                  <a:srgbClr val="002060"/>
                </a:solidFill>
                <a:cs typeface="Arial" charset="0"/>
              </a:rPr>
              <a:t>Questione Nazionale</a:t>
            </a:r>
            <a:r>
              <a:rPr lang="it-IT" sz="1800" dirty="0">
                <a:solidFill>
                  <a:srgbClr val="002060"/>
                </a:solidFill>
                <a:cs typeface="Arial" charset="0"/>
              </a:rPr>
              <a:t> e un asse importante del rilancio del Paese</a:t>
            </a:r>
          </a:p>
          <a:p>
            <a:pPr marL="171450" lvl="0" indent="-171450" algn="just" eaLnBrk="0" fontAlgn="base" hangingPunct="0">
              <a:spcAft>
                <a:spcPct val="0"/>
              </a:spcAft>
              <a:buClr>
                <a:srgbClr val="1F497D">
                  <a:lumMod val="75000"/>
                </a:srgbClr>
              </a:buClr>
              <a:buFont typeface="Wingdings" panose="05000000000000000000" pitchFamily="2" charset="2"/>
              <a:buChar char="v"/>
              <a:defRPr/>
            </a:pPr>
            <a:endParaRPr lang="it-IT" sz="800" dirty="0">
              <a:solidFill>
                <a:srgbClr val="002060"/>
              </a:solidFill>
              <a:cs typeface="Arial" charset="0"/>
            </a:endParaRPr>
          </a:p>
          <a:p>
            <a:pPr marL="285750" lvl="0" indent="-285750" algn="just" fontAlgn="base">
              <a:spcAft>
                <a:spcPts val="450"/>
              </a:spcAft>
              <a:buClr>
                <a:srgbClr val="1F497D">
                  <a:lumMod val="75000"/>
                </a:srgbClr>
              </a:buClr>
              <a:buFont typeface="Wingdings" panose="05000000000000000000" pitchFamily="2" charset="2"/>
              <a:buChar char="v"/>
              <a:defRPr/>
            </a:pPr>
            <a:r>
              <a:rPr lang="it-IT" sz="1800" b="1" dirty="0">
                <a:solidFill>
                  <a:srgbClr val="002060"/>
                </a:solidFill>
                <a:cs typeface="Arial" charset="0"/>
              </a:rPr>
              <a:t>Migliorare l’uso delle risorse </a:t>
            </a:r>
            <a:r>
              <a:rPr lang="it-IT" sz="1800" dirty="0">
                <a:solidFill>
                  <a:srgbClr val="002060"/>
                </a:solidFill>
                <a:cs typeface="Arial" charset="0"/>
              </a:rPr>
              <a:t>(il capitale territoriale: risorse naturali, patrimonio culturale, i </a:t>
            </a:r>
            <a:r>
              <a:rPr lang="it-IT" sz="1800" dirty="0" err="1">
                <a:solidFill>
                  <a:srgbClr val="002060"/>
                </a:solidFill>
                <a:cs typeface="Arial" charset="0"/>
              </a:rPr>
              <a:t>saperi</a:t>
            </a:r>
            <a:r>
              <a:rPr lang="it-IT" sz="1800" dirty="0">
                <a:solidFill>
                  <a:srgbClr val="002060"/>
                </a:solidFill>
                <a:cs typeface="Arial" charset="0"/>
              </a:rPr>
              <a:t> locali…)</a:t>
            </a:r>
          </a:p>
          <a:p>
            <a:pPr marL="285750" lvl="0" indent="-285750" algn="just" eaLnBrk="0" fontAlgn="base" hangingPunct="0">
              <a:spcAft>
                <a:spcPct val="0"/>
              </a:spcAft>
              <a:buClr>
                <a:srgbClr val="00B2B2"/>
              </a:buClr>
              <a:buFont typeface="Wingdings" panose="05000000000000000000" pitchFamily="2" charset="2"/>
              <a:buChar char="v"/>
              <a:defRPr/>
            </a:pPr>
            <a:endParaRPr lang="it-IT" sz="800" dirty="0">
              <a:solidFill>
                <a:srgbClr val="002060"/>
              </a:solidFill>
              <a:cs typeface="Arial" charset="0"/>
            </a:endParaRPr>
          </a:p>
          <a:p>
            <a:pPr marL="285750" lvl="0" indent="-285750" algn="just" fontAlgn="base">
              <a:spcAft>
                <a:spcPts val="450"/>
              </a:spcAft>
              <a:buClr>
                <a:srgbClr val="1F497D">
                  <a:lumMod val="75000"/>
                </a:srgbClr>
              </a:buClr>
              <a:buFont typeface="Wingdings" panose="05000000000000000000" pitchFamily="2" charset="2"/>
              <a:buChar char="v"/>
              <a:defRPr/>
            </a:pPr>
            <a:r>
              <a:rPr lang="it-IT" sz="1800" b="1" dirty="0">
                <a:solidFill>
                  <a:srgbClr val="002060"/>
                </a:solidFill>
                <a:cs typeface="Arial" charset="0"/>
              </a:rPr>
              <a:t>Aumentare il benessere </a:t>
            </a:r>
            <a:r>
              <a:rPr lang="it-IT" sz="1800" dirty="0">
                <a:solidFill>
                  <a:srgbClr val="002060"/>
                </a:solidFill>
                <a:cs typeface="Arial" charset="0"/>
              </a:rPr>
              <a:t>delle popolazioni locali (migliorare sia le condizioni di «cittadinanza» sia le opportunità di lavoro)</a:t>
            </a:r>
          </a:p>
          <a:p>
            <a:pPr marL="285750" lvl="0" indent="-285750" algn="just" eaLnBrk="0" fontAlgn="base" hangingPunct="0">
              <a:spcAft>
                <a:spcPct val="0"/>
              </a:spcAft>
              <a:buClr>
                <a:srgbClr val="00B2B2"/>
              </a:buClr>
              <a:buFont typeface="Wingdings" panose="05000000000000000000" pitchFamily="2" charset="2"/>
              <a:buChar char="v"/>
              <a:defRPr/>
            </a:pPr>
            <a:endParaRPr lang="it-IT" sz="800" dirty="0">
              <a:solidFill>
                <a:srgbClr val="002060"/>
              </a:solidFill>
              <a:cs typeface="Arial" charset="0"/>
            </a:endParaRPr>
          </a:p>
          <a:p>
            <a:pPr marL="285750" lvl="0" indent="-285750" algn="just" fontAlgn="base">
              <a:spcAft>
                <a:spcPts val="450"/>
              </a:spcAft>
              <a:buClr>
                <a:srgbClr val="1F497D">
                  <a:lumMod val="75000"/>
                </a:srgbClr>
              </a:buClr>
              <a:buFont typeface="Wingdings" panose="05000000000000000000" pitchFamily="2" charset="2"/>
              <a:buChar char="v"/>
              <a:defRPr/>
            </a:pPr>
            <a:r>
              <a:rPr lang="it-IT" sz="1800" b="1" dirty="0">
                <a:solidFill>
                  <a:srgbClr val="002060"/>
                </a:solidFill>
                <a:cs typeface="Arial" charset="0"/>
              </a:rPr>
              <a:t>Ridurre i costi sociali </a:t>
            </a:r>
            <a:r>
              <a:rPr lang="it-IT" sz="1800" dirty="0">
                <a:solidFill>
                  <a:srgbClr val="002060"/>
                </a:solidFill>
                <a:cs typeface="Arial" charset="0"/>
              </a:rPr>
              <a:t>della de-antropizzazione (dissesto idro-geologico, degrado dei paesaggi, perdita conoscenze e tradizioni, capitale edilizio in disuso….)</a:t>
            </a:r>
          </a:p>
          <a:p>
            <a:pPr marL="285750" lvl="0" indent="-285750" algn="just" eaLnBrk="0" fontAlgn="base" hangingPunct="0">
              <a:spcAft>
                <a:spcPct val="0"/>
              </a:spcAft>
              <a:buClr>
                <a:srgbClr val="00B2B2"/>
              </a:buClr>
              <a:buFont typeface="Wingdings" panose="05000000000000000000" pitchFamily="2" charset="2"/>
              <a:buChar char="v"/>
              <a:defRPr/>
            </a:pPr>
            <a:endParaRPr lang="it-IT" sz="800" dirty="0">
              <a:solidFill>
                <a:srgbClr val="002060"/>
              </a:solidFill>
              <a:cs typeface="Arial" charset="0"/>
            </a:endParaRPr>
          </a:p>
          <a:p>
            <a:pPr marL="285750" lvl="0" indent="-285750" algn="just" fontAlgn="base">
              <a:spcAft>
                <a:spcPts val="450"/>
              </a:spcAft>
              <a:buClr>
                <a:srgbClr val="1F497D">
                  <a:lumMod val="75000"/>
                </a:srgbClr>
              </a:buClr>
              <a:buFont typeface="Wingdings" panose="05000000000000000000" pitchFamily="2" charset="2"/>
              <a:buChar char="v"/>
              <a:defRPr/>
            </a:pPr>
            <a:r>
              <a:rPr lang="it-IT" sz="1800" b="1" dirty="0">
                <a:solidFill>
                  <a:srgbClr val="002060"/>
                </a:solidFill>
                <a:cs typeface="Arial" charset="0"/>
              </a:rPr>
              <a:t>Rafforzare</a:t>
            </a:r>
            <a:r>
              <a:rPr lang="it-IT" sz="1800" dirty="0">
                <a:solidFill>
                  <a:srgbClr val="002060"/>
                </a:solidFill>
                <a:cs typeface="Arial" charset="0"/>
              </a:rPr>
              <a:t> i </a:t>
            </a:r>
            <a:r>
              <a:rPr lang="it-IT" sz="1800" b="1" dirty="0">
                <a:solidFill>
                  <a:srgbClr val="002060"/>
                </a:solidFill>
                <a:cs typeface="Arial" charset="0"/>
              </a:rPr>
              <a:t>Fattori di Sviluppo Locale </a:t>
            </a:r>
            <a:r>
              <a:rPr lang="it-IT" sz="1800" dirty="0">
                <a:solidFill>
                  <a:srgbClr val="002060"/>
                </a:solidFill>
                <a:cs typeface="Arial" charset="0"/>
              </a:rPr>
              <a:t>(quali vocazioni per questi territori?) </a:t>
            </a:r>
          </a:p>
          <a:p>
            <a:pPr marL="285750" lvl="0" indent="-285750" algn="just" eaLnBrk="0" fontAlgn="base" hangingPunct="0">
              <a:spcAft>
                <a:spcPct val="0"/>
              </a:spcAft>
              <a:buClr>
                <a:srgbClr val="00B2B2"/>
              </a:buClr>
              <a:buFont typeface="Wingdings" panose="05000000000000000000" pitchFamily="2" charset="2"/>
              <a:buChar char="v"/>
              <a:defRPr/>
            </a:pPr>
            <a:endParaRPr lang="it-IT" sz="1800" dirty="0">
              <a:solidFill>
                <a:srgbClr val="002060"/>
              </a:solidFill>
              <a:cs typeface="Arial" charset="0"/>
            </a:endParaRPr>
          </a:p>
          <a:p>
            <a:pPr lvl="0" algn="ctr" fontAlgn="base">
              <a:spcBef>
                <a:spcPct val="0"/>
              </a:spcBef>
              <a:spcAft>
                <a:spcPct val="0"/>
              </a:spcAft>
            </a:pPr>
            <a:endParaRPr lang="en-US" sz="1800" b="1" u="sng" dirty="0">
              <a:solidFill>
                <a:srgbClr val="003399"/>
              </a:solidFill>
              <a:cs typeface="Arial" charset="0"/>
            </a:endParaRPr>
          </a:p>
          <a:p>
            <a:pPr lvl="0" algn="ctr" fontAlgn="base">
              <a:spcBef>
                <a:spcPct val="0"/>
              </a:spcBef>
              <a:spcAft>
                <a:spcPct val="0"/>
              </a:spcAft>
            </a:pPr>
            <a:r>
              <a:rPr lang="it-IT" sz="2000" b="1" u="sng" dirty="0">
                <a:solidFill>
                  <a:srgbClr val="FF0000"/>
                </a:solidFill>
                <a:cs typeface="Arial" charset="0"/>
              </a:rPr>
              <a:t>INVERTIRE  IL TREND DEMOGRAFICO DELLE AREE INTERNE</a:t>
            </a:r>
            <a:endParaRPr lang="it-IT" sz="2200" u="sng" dirty="0">
              <a:solidFill>
                <a:srgbClr val="FF0000"/>
              </a:solidFill>
              <a:cs typeface="Arial" charset="0"/>
            </a:endParaRPr>
          </a:p>
          <a:p>
            <a:endParaRPr lang="it-IT" dirty="0"/>
          </a:p>
        </p:txBody>
      </p:sp>
    </p:spTree>
    <p:extLst>
      <p:ext uri="{BB962C8B-B14F-4D97-AF65-F5344CB8AC3E}">
        <p14:creationId xmlns:p14="http://schemas.microsoft.com/office/powerpoint/2010/main" val="247481406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1">
            <a:extLst>
              <a:ext uri="{FF2B5EF4-FFF2-40B4-BE49-F238E27FC236}">
                <a16:creationId xmlns="" xmlns:a16="http://schemas.microsoft.com/office/drawing/2014/main" id="{26E19158-2973-4A49-9F50-142EE0C7E354}"/>
              </a:ext>
            </a:extLst>
          </p:cNvPr>
          <p:cNvSpPr>
            <a:spLocks noGrp="1"/>
          </p:cNvSpPr>
          <p:nvPr>
            <p:ph type="title"/>
          </p:nvPr>
        </p:nvSpPr>
        <p:spPr>
          <a:xfrm>
            <a:off x="3686432" y="562962"/>
            <a:ext cx="5111578" cy="1143000"/>
          </a:xfrm>
        </p:spPr>
        <p:txBody>
          <a:bodyPr>
            <a:normAutofit/>
          </a:bodyPr>
          <a:lstStyle/>
          <a:p>
            <a:r>
              <a:rPr lang="it-IT" sz="3200" dirty="0">
                <a:solidFill>
                  <a:srgbClr val="0070C0"/>
                </a:solidFill>
              </a:rPr>
              <a:t>Le innovazioni della strategia</a:t>
            </a:r>
          </a:p>
        </p:txBody>
      </p:sp>
      <p:sp>
        <p:nvSpPr>
          <p:cNvPr id="6" name="Segnaposto contenuto 2">
            <a:extLst>
              <a:ext uri="{FF2B5EF4-FFF2-40B4-BE49-F238E27FC236}">
                <a16:creationId xmlns="" xmlns:a16="http://schemas.microsoft.com/office/drawing/2014/main" id="{C8EDA578-63F6-4D10-A634-4CC4F252B13D}"/>
              </a:ext>
            </a:extLst>
          </p:cNvPr>
          <p:cNvSpPr>
            <a:spLocks noGrp="1"/>
          </p:cNvSpPr>
          <p:nvPr>
            <p:ph idx="1"/>
          </p:nvPr>
        </p:nvSpPr>
        <p:spPr>
          <a:xfrm>
            <a:off x="457199" y="1779372"/>
            <a:ext cx="11462951" cy="4522573"/>
          </a:xfrm>
        </p:spPr>
        <p:txBody>
          <a:bodyPr>
            <a:normAutofit fontScale="92500" lnSpcReduction="10000"/>
          </a:bodyPr>
          <a:lstStyle/>
          <a:p>
            <a:pPr marL="265112" lvl="1" indent="0" algn="just" eaLnBrk="0" hangingPunct="0">
              <a:buClr>
                <a:srgbClr val="00B2B2"/>
              </a:buClr>
              <a:buNone/>
              <a:defRPr/>
            </a:pPr>
            <a:r>
              <a:rPr lang="en-US" sz="1900" dirty="0">
                <a:solidFill>
                  <a:srgbClr val="002060"/>
                </a:solidFill>
              </a:rPr>
              <a:t>Le  </a:t>
            </a:r>
            <a:r>
              <a:rPr lang="en-US" sz="1900" dirty="0" err="1">
                <a:solidFill>
                  <a:srgbClr val="002060"/>
                </a:solidFill>
              </a:rPr>
              <a:t>Innovazioni</a:t>
            </a:r>
            <a:r>
              <a:rPr lang="en-US" sz="1900" dirty="0">
                <a:solidFill>
                  <a:srgbClr val="002060"/>
                </a:solidFill>
              </a:rPr>
              <a:t> </a:t>
            </a:r>
            <a:r>
              <a:rPr lang="en-US" sz="1900" dirty="0" err="1">
                <a:solidFill>
                  <a:srgbClr val="002060"/>
                </a:solidFill>
              </a:rPr>
              <a:t>della</a:t>
            </a:r>
            <a:r>
              <a:rPr lang="en-US" sz="1900" dirty="0">
                <a:solidFill>
                  <a:srgbClr val="002060"/>
                </a:solidFill>
              </a:rPr>
              <a:t> </a:t>
            </a:r>
            <a:r>
              <a:rPr lang="en-US" sz="1900" dirty="0" err="1">
                <a:solidFill>
                  <a:srgbClr val="002060"/>
                </a:solidFill>
              </a:rPr>
              <a:t>Strategia</a:t>
            </a:r>
            <a:r>
              <a:rPr lang="en-US" sz="1900" dirty="0">
                <a:solidFill>
                  <a:srgbClr val="002060"/>
                </a:solidFill>
              </a:rPr>
              <a:t>:</a:t>
            </a:r>
          </a:p>
          <a:p>
            <a:pPr marL="800100" lvl="1" indent="-342900" algn="just" eaLnBrk="0" hangingPunct="0">
              <a:buClr>
                <a:srgbClr val="00B2B2"/>
              </a:buClr>
              <a:buFont typeface="Wingdings" panose="05000000000000000000" pitchFamily="2" charset="2"/>
              <a:buChar char="v"/>
              <a:defRPr/>
            </a:pPr>
            <a:endParaRPr lang="en-US" sz="1700" dirty="0">
              <a:solidFill>
                <a:srgbClr val="002060"/>
              </a:solidFill>
            </a:endParaRPr>
          </a:p>
          <a:p>
            <a:pPr marL="0" lvl="0" indent="0" algn="just" eaLnBrk="0" hangingPunct="0">
              <a:buClr>
                <a:srgbClr val="00B2B2"/>
              </a:buClr>
              <a:buNone/>
              <a:defRPr/>
            </a:pPr>
            <a:r>
              <a:rPr lang="it-IT" sz="1900" dirty="0">
                <a:solidFill>
                  <a:srgbClr val="002060"/>
                </a:solidFill>
              </a:rPr>
              <a:t>La Dimensione Nazionale e la Governance multi-livello (Centro – Regioni – Associazioni/Unioni di Comuni);</a:t>
            </a:r>
          </a:p>
          <a:p>
            <a:pPr marL="285750" lvl="0" indent="-285750" algn="just" eaLnBrk="0" hangingPunct="0">
              <a:buClr>
                <a:srgbClr val="00B2B2"/>
              </a:buClr>
              <a:buFont typeface="Wingdings" panose="05000000000000000000" pitchFamily="2" charset="2"/>
              <a:buChar char="v"/>
              <a:defRPr/>
            </a:pPr>
            <a:endParaRPr lang="it-IT" sz="1900" dirty="0">
              <a:solidFill>
                <a:srgbClr val="002060"/>
              </a:solidFill>
            </a:endParaRPr>
          </a:p>
          <a:p>
            <a:pPr marL="0" lvl="0" indent="0" algn="just" eaLnBrk="0" hangingPunct="0">
              <a:buClr>
                <a:srgbClr val="00B2B2"/>
              </a:buClr>
              <a:buNone/>
              <a:defRPr/>
            </a:pPr>
            <a:r>
              <a:rPr lang="it-IT" sz="1900" dirty="0">
                <a:solidFill>
                  <a:srgbClr val="002060"/>
                </a:solidFill>
              </a:rPr>
              <a:t>Due linee di azione convergenti e interdipendenti: progetti di sviluppo locale su «filiere chiave» e interventi per il riequilibrio dell’offerta di Sevizi essenziali;</a:t>
            </a:r>
          </a:p>
          <a:p>
            <a:pPr marL="285750" lvl="0" indent="-285750" algn="just" eaLnBrk="0" hangingPunct="0">
              <a:buClr>
                <a:srgbClr val="00B2B2"/>
              </a:buClr>
              <a:buFont typeface="Wingdings" panose="05000000000000000000" pitchFamily="2" charset="2"/>
              <a:buChar char="v"/>
              <a:defRPr/>
            </a:pPr>
            <a:endParaRPr lang="it-IT" sz="1900" dirty="0">
              <a:solidFill>
                <a:srgbClr val="002060"/>
              </a:solidFill>
            </a:endParaRPr>
          </a:p>
          <a:p>
            <a:pPr marL="0" lvl="0" indent="0" algn="just" eaLnBrk="0" hangingPunct="0">
              <a:buClr>
                <a:srgbClr val="00B2B2"/>
              </a:buClr>
              <a:buNone/>
              <a:defRPr/>
            </a:pPr>
            <a:r>
              <a:rPr lang="it-IT" sz="1900" dirty="0">
                <a:solidFill>
                  <a:srgbClr val="002060"/>
                </a:solidFill>
              </a:rPr>
              <a:t>L’impegno Multi-fondo per sostenere le Aree Selezionate (Fondi nazionali più Fondi strutturali: FESR, FSE e FEASR ma anche altro…);</a:t>
            </a:r>
          </a:p>
          <a:p>
            <a:pPr marL="0" lvl="0" indent="0" algn="just" eaLnBrk="0" hangingPunct="0">
              <a:buClr>
                <a:srgbClr val="00B2B2"/>
              </a:buClr>
              <a:buNone/>
              <a:defRPr/>
            </a:pPr>
            <a:endParaRPr lang="it-IT" sz="1900" dirty="0">
              <a:solidFill>
                <a:srgbClr val="002060"/>
              </a:solidFill>
            </a:endParaRPr>
          </a:p>
          <a:p>
            <a:pPr marL="0" lvl="0" indent="0" algn="just" eaLnBrk="0" hangingPunct="0">
              <a:buClr>
                <a:srgbClr val="00B2B2"/>
              </a:buClr>
              <a:buNone/>
              <a:defRPr/>
            </a:pPr>
            <a:r>
              <a:rPr lang="it-IT" sz="1900" dirty="0">
                <a:solidFill>
                  <a:srgbClr val="002060"/>
                </a:solidFill>
              </a:rPr>
              <a:t>La selezione delle aree è pubblica </a:t>
            </a:r>
            <a:r>
              <a:rPr lang="it-IT" sz="1900" dirty="0" smtClean="0">
                <a:solidFill>
                  <a:srgbClr val="002060"/>
                </a:solidFill>
              </a:rPr>
              <a:t>ed è avvenuta  </a:t>
            </a:r>
            <a:r>
              <a:rPr lang="it-IT" sz="1900" dirty="0">
                <a:solidFill>
                  <a:srgbClr val="002060"/>
                </a:solidFill>
              </a:rPr>
              <a:t>attraverso un processo trasparente e condiviso (</a:t>
            </a:r>
            <a:r>
              <a:rPr lang="it-IT" sz="1900" dirty="0" err="1">
                <a:solidFill>
                  <a:srgbClr val="002060"/>
                </a:solidFill>
              </a:rPr>
              <a:t>OpenKit</a:t>
            </a:r>
            <a:r>
              <a:rPr lang="it-IT" sz="1900" dirty="0">
                <a:solidFill>
                  <a:srgbClr val="002060"/>
                </a:solidFill>
              </a:rPr>
              <a:t> Aree Interne);</a:t>
            </a:r>
          </a:p>
          <a:p>
            <a:pPr marL="0" lvl="0" indent="0" algn="just" eaLnBrk="0" hangingPunct="0">
              <a:buClr>
                <a:srgbClr val="00B2B2"/>
              </a:buClr>
              <a:buNone/>
              <a:defRPr/>
            </a:pPr>
            <a:r>
              <a:rPr lang="en-US" sz="2000" dirty="0">
                <a:solidFill>
                  <a:srgbClr val="002060"/>
                </a:solidFill>
              </a:rPr>
              <a:t>La </a:t>
            </a:r>
            <a:r>
              <a:rPr lang="en-US" sz="2000" dirty="0" err="1">
                <a:solidFill>
                  <a:srgbClr val="002060"/>
                </a:solidFill>
              </a:rPr>
              <a:t>Strategia</a:t>
            </a:r>
            <a:r>
              <a:rPr lang="en-US" sz="2000" dirty="0">
                <a:solidFill>
                  <a:srgbClr val="002060"/>
                </a:solidFill>
              </a:rPr>
              <a:t> per le </a:t>
            </a:r>
            <a:r>
              <a:rPr lang="en-US" sz="2000" dirty="0" err="1">
                <a:solidFill>
                  <a:srgbClr val="002060"/>
                </a:solidFill>
              </a:rPr>
              <a:t>Aree</a:t>
            </a:r>
            <a:r>
              <a:rPr lang="en-US" sz="2000" dirty="0">
                <a:solidFill>
                  <a:srgbClr val="002060"/>
                </a:solidFill>
              </a:rPr>
              <a:t> Interne </a:t>
            </a:r>
            <a:r>
              <a:rPr lang="en-US" sz="2000" dirty="0" err="1">
                <a:solidFill>
                  <a:srgbClr val="002060"/>
                </a:solidFill>
              </a:rPr>
              <a:t>si</a:t>
            </a:r>
            <a:r>
              <a:rPr lang="en-US" sz="2000" dirty="0">
                <a:solidFill>
                  <a:srgbClr val="002060"/>
                </a:solidFill>
              </a:rPr>
              <a:t> </a:t>
            </a:r>
            <a:r>
              <a:rPr lang="en-US" sz="2000" dirty="0" err="1">
                <a:solidFill>
                  <a:srgbClr val="002060"/>
                </a:solidFill>
              </a:rPr>
              <a:t>basa</a:t>
            </a:r>
            <a:r>
              <a:rPr lang="en-US" sz="2000" dirty="0">
                <a:solidFill>
                  <a:srgbClr val="002060"/>
                </a:solidFill>
              </a:rPr>
              <a:t> </a:t>
            </a:r>
            <a:r>
              <a:rPr lang="en-US" sz="2000" dirty="0" err="1">
                <a:solidFill>
                  <a:srgbClr val="002060"/>
                </a:solidFill>
              </a:rPr>
              <a:t>su</a:t>
            </a:r>
            <a:r>
              <a:rPr lang="en-US" sz="2000" dirty="0">
                <a:solidFill>
                  <a:srgbClr val="002060"/>
                </a:solidFill>
              </a:rPr>
              <a:t> una governance </a:t>
            </a:r>
            <a:r>
              <a:rPr lang="en-US" sz="2000" dirty="0" err="1">
                <a:solidFill>
                  <a:srgbClr val="002060"/>
                </a:solidFill>
              </a:rPr>
              <a:t>multilivello</a:t>
            </a:r>
            <a:r>
              <a:rPr lang="en-US" sz="2000" dirty="0">
                <a:solidFill>
                  <a:srgbClr val="002060"/>
                </a:solidFill>
              </a:rPr>
              <a:t> in cui </a:t>
            </a:r>
            <a:r>
              <a:rPr lang="en-US" sz="2000" dirty="0" err="1">
                <a:solidFill>
                  <a:srgbClr val="002060"/>
                </a:solidFill>
              </a:rPr>
              <a:t>diversi</a:t>
            </a:r>
            <a:r>
              <a:rPr lang="en-US" sz="2000" dirty="0">
                <a:solidFill>
                  <a:srgbClr val="002060"/>
                </a:solidFill>
              </a:rPr>
              <a:t> </a:t>
            </a:r>
            <a:r>
              <a:rPr lang="en-US" sz="2000" dirty="0" err="1">
                <a:solidFill>
                  <a:srgbClr val="002060"/>
                </a:solidFill>
              </a:rPr>
              <a:t>livelli</a:t>
            </a:r>
            <a:r>
              <a:rPr lang="en-US" sz="2000" dirty="0">
                <a:solidFill>
                  <a:srgbClr val="002060"/>
                </a:solidFill>
              </a:rPr>
              <a:t> di </a:t>
            </a:r>
            <a:r>
              <a:rPr lang="en-US" sz="2000" dirty="0" err="1">
                <a:solidFill>
                  <a:srgbClr val="002060"/>
                </a:solidFill>
              </a:rPr>
              <a:t>governo</a:t>
            </a:r>
            <a:r>
              <a:rPr lang="en-US" sz="2000" dirty="0">
                <a:solidFill>
                  <a:srgbClr val="002060"/>
                </a:solidFill>
              </a:rPr>
              <a:t> </a:t>
            </a:r>
            <a:r>
              <a:rPr lang="en-US" sz="2000" dirty="0" err="1">
                <a:solidFill>
                  <a:srgbClr val="002060"/>
                </a:solidFill>
              </a:rPr>
              <a:t>collaborano</a:t>
            </a:r>
            <a:r>
              <a:rPr lang="en-US" sz="2000" dirty="0">
                <a:solidFill>
                  <a:srgbClr val="002060"/>
                </a:solidFill>
              </a:rPr>
              <a:t> e </a:t>
            </a:r>
            <a:r>
              <a:rPr lang="en-US" sz="2000" dirty="0" err="1">
                <a:solidFill>
                  <a:srgbClr val="002060"/>
                </a:solidFill>
              </a:rPr>
              <a:t>cooperano</a:t>
            </a:r>
            <a:r>
              <a:rPr lang="en-US" sz="2000" dirty="0">
                <a:solidFill>
                  <a:srgbClr val="002060"/>
                </a:solidFill>
              </a:rPr>
              <a:t> con </a:t>
            </a:r>
            <a:r>
              <a:rPr lang="en-US" sz="2000" dirty="0" err="1">
                <a:solidFill>
                  <a:srgbClr val="002060"/>
                </a:solidFill>
              </a:rPr>
              <a:t>i</a:t>
            </a:r>
            <a:r>
              <a:rPr lang="en-US" sz="2000" dirty="0">
                <a:solidFill>
                  <a:srgbClr val="002060"/>
                </a:solidFill>
              </a:rPr>
              <a:t> </a:t>
            </a:r>
            <a:r>
              <a:rPr lang="en-US" sz="2000" dirty="0" err="1">
                <a:solidFill>
                  <a:srgbClr val="002060"/>
                </a:solidFill>
              </a:rPr>
              <a:t>territori</a:t>
            </a:r>
            <a:r>
              <a:rPr lang="en-US" sz="2000" dirty="0">
                <a:solidFill>
                  <a:srgbClr val="002060"/>
                </a:solidFill>
              </a:rPr>
              <a:t> </a:t>
            </a:r>
            <a:r>
              <a:rPr lang="en-US" sz="2000" dirty="0" err="1">
                <a:solidFill>
                  <a:srgbClr val="002060"/>
                </a:solidFill>
              </a:rPr>
              <a:t>locali</a:t>
            </a:r>
            <a:r>
              <a:rPr lang="en-US" sz="2000" dirty="0">
                <a:solidFill>
                  <a:srgbClr val="002060"/>
                </a:solidFill>
              </a:rPr>
              <a:t> per </a:t>
            </a:r>
            <a:r>
              <a:rPr lang="en-US" sz="2000" dirty="0" err="1">
                <a:solidFill>
                  <a:srgbClr val="002060"/>
                </a:solidFill>
              </a:rPr>
              <a:t>promuoverne</a:t>
            </a:r>
            <a:r>
              <a:rPr lang="en-US" sz="2000" dirty="0">
                <a:solidFill>
                  <a:srgbClr val="002060"/>
                </a:solidFill>
              </a:rPr>
              <a:t> lo </a:t>
            </a:r>
            <a:r>
              <a:rPr lang="en-US" sz="2000" dirty="0" err="1">
                <a:solidFill>
                  <a:srgbClr val="002060"/>
                </a:solidFill>
              </a:rPr>
              <a:t>sviluppo</a:t>
            </a:r>
            <a:r>
              <a:rPr lang="en-US" sz="2000" dirty="0">
                <a:solidFill>
                  <a:srgbClr val="002060"/>
                </a:solidFill>
              </a:rPr>
              <a:t> </a:t>
            </a:r>
            <a:r>
              <a:rPr lang="en-US" sz="2000" dirty="0" err="1">
                <a:solidFill>
                  <a:srgbClr val="002060"/>
                </a:solidFill>
              </a:rPr>
              <a:t>attraverso</a:t>
            </a:r>
            <a:r>
              <a:rPr lang="en-US" sz="2000" dirty="0">
                <a:solidFill>
                  <a:srgbClr val="002060"/>
                </a:solidFill>
              </a:rPr>
              <a:t> un </a:t>
            </a:r>
            <a:r>
              <a:rPr lang="en-US" sz="1900" dirty="0" err="1">
                <a:solidFill>
                  <a:srgbClr val="002060"/>
                </a:solidFill>
              </a:rPr>
              <a:t>processo</a:t>
            </a:r>
            <a:r>
              <a:rPr lang="en-US" sz="1900" dirty="0">
                <a:solidFill>
                  <a:srgbClr val="002060"/>
                </a:solidFill>
              </a:rPr>
              <a:t> </a:t>
            </a:r>
            <a:r>
              <a:rPr lang="en-US" sz="1900" dirty="0" err="1">
                <a:solidFill>
                  <a:srgbClr val="002060"/>
                </a:solidFill>
              </a:rPr>
              <a:t>partecipativo</a:t>
            </a:r>
            <a:endParaRPr lang="it-IT" dirty="0"/>
          </a:p>
        </p:txBody>
      </p:sp>
    </p:spTree>
    <p:extLst>
      <p:ext uri="{BB962C8B-B14F-4D97-AF65-F5344CB8AC3E}">
        <p14:creationId xmlns:p14="http://schemas.microsoft.com/office/powerpoint/2010/main" val="343744688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AD10E58E-B7B1-4A88-A7E1-55C923AD5272}"/>
              </a:ext>
            </a:extLst>
          </p:cNvPr>
          <p:cNvSpPr txBox="1">
            <a:spLocks/>
          </p:cNvSpPr>
          <p:nvPr/>
        </p:nvSpPr>
        <p:spPr>
          <a:xfrm>
            <a:off x="3183925" y="1090184"/>
            <a:ext cx="5144529" cy="1143000"/>
          </a:xfrm>
          <a:prstGeom prst="rect">
            <a:avLst/>
          </a:prstGeom>
        </p:spPr>
        <p:txBody>
          <a:bodyPr>
            <a:normAutofit/>
          </a:bodyPr>
          <a:lstStyle>
            <a:lvl1pPr algn="l" defTabSz="914400" rtl="0" eaLnBrk="1" latinLnBrk="0" hangingPunct="1">
              <a:lnSpc>
                <a:spcPct val="90000"/>
              </a:lnSpc>
              <a:spcBef>
                <a:spcPct val="0"/>
              </a:spcBef>
              <a:buNone/>
              <a:defRPr sz="4800" b="1" kern="1200">
                <a:solidFill>
                  <a:schemeClr val="tx1"/>
                </a:solidFill>
                <a:latin typeface="+mj-lt"/>
                <a:ea typeface="+mj-ea"/>
                <a:cs typeface="+mj-cs"/>
              </a:defRPr>
            </a:lvl1pPr>
          </a:lstStyle>
          <a:p>
            <a:r>
              <a:rPr lang="it-IT" sz="3200" smtClean="0">
                <a:solidFill>
                  <a:srgbClr val="0070C0"/>
                </a:solidFill>
              </a:rPr>
              <a:t>Due classi di azioni congiunte</a:t>
            </a:r>
            <a:endParaRPr lang="it-IT" sz="3200" dirty="0">
              <a:solidFill>
                <a:srgbClr val="0070C0"/>
              </a:solidFill>
            </a:endParaRPr>
          </a:p>
        </p:txBody>
      </p:sp>
      <p:pic>
        <p:nvPicPr>
          <p:cNvPr id="3" name="Segnaposto contenuto 3">
            <a:extLst>
              <a:ext uri="{FF2B5EF4-FFF2-40B4-BE49-F238E27FC236}">
                <a16:creationId xmlns="" xmlns:a16="http://schemas.microsoft.com/office/drawing/2014/main" id="{523E54A5-8540-4191-8337-A852FF84E334}"/>
              </a:ext>
            </a:extLst>
          </p:cNvPr>
          <p:cNvPicPr>
            <a:picLocks noChangeAspect="1"/>
          </p:cNvPicPr>
          <p:nvPr/>
        </p:nvPicPr>
        <p:blipFill>
          <a:blip r:embed="rId2"/>
          <a:stretch>
            <a:fillRect/>
          </a:stretch>
        </p:blipFill>
        <p:spPr>
          <a:xfrm>
            <a:off x="1095632" y="1993397"/>
            <a:ext cx="9506465" cy="3962559"/>
          </a:xfrm>
          <a:prstGeom prst="rect">
            <a:avLst/>
          </a:prstGeom>
        </p:spPr>
      </p:pic>
    </p:spTree>
    <p:extLst>
      <p:ext uri="{BB962C8B-B14F-4D97-AF65-F5344CB8AC3E}">
        <p14:creationId xmlns:p14="http://schemas.microsoft.com/office/powerpoint/2010/main" val="416722240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6C5BAC4F-85C0-4A24-89FA-83D440E6B71F}"/>
              </a:ext>
            </a:extLst>
          </p:cNvPr>
          <p:cNvSpPr txBox="1">
            <a:spLocks/>
          </p:cNvSpPr>
          <p:nvPr/>
        </p:nvSpPr>
        <p:spPr>
          <a:xfrm>
            <a:off x="4526692" y="711244"/>
            <a:ext cx="4015946" cy="1143000"/>
          </a:xfrm>
          <a:prstGeom prst="rect">
            <a:avLst/>
          </a:prstGeom>
        </p:spPr>
        <p:txBody>
          <a:bodyPr>
            <a:normAutofit/>
          </a:bodyPr>
          <a:lstStyle>
            <a:lvl1pPr algn="l" defTabSz="914400" rtl="0" eaLnBrk="1" latinLnBrk="0" hangingPunct="1">
              <a:lnSpc>
                <a:spcPct val="90000"/>
              </a:lnSpc>
              <a:spcBef>
                <a:spcPct val="0"/>
              </a:spcBef>
              <a:buNone/>
              <a:defRPr sz="4800" b="1" kern="1200">
                <a:solidFill>
                  <a:schemeClr val="tx1"/>
                </a:solidFill>
                <a:latin typeface="+mj-lt"/>
                <a:ea typeface="+mj-ea"/>
                <a:cs typeface="+mj-cs"/>
              </a:defRPr>
            </a:lvl1pPr>
          </a:lstStyle>
          <a:p>
            <a:r>
              <a:rPr lang="it-IT" sz="3200" dirty="0" smtClean="0">
                <a:solidFill>
                  <a:srgbClr val="00B0F0"/>
                </a:solidFill>
              </a:rPr>
              <a:t>La co progettazione</a:t>
            </a:r>
            <a:endParaRPr lang="it-IT" sz="3200" dirty="0"/>
          </a:p>
        </p:txBody>
      </p:sp>
      <p:sp>
        <p:nvSpPr>
          <p:cNvPr id="3" name="Segnaposto contenuto 2">
            <a:extLst>
              <a:ext uri="{FF2B5EF4-FFF2-40B4-BE49-F238E27FC236}">
                <a16:creationId xmlns="" xmlns:a16="http://schemas.microsoft.com/office/drawing/2014/main" id="{47E272A5-042D-449A-BC12-36E70EB91A80}"/>
              </a:ext>
            </a:extLst>
          </p:cNvPr>
          <p:cNvSpPr txBox="1">
            <a:spLocks/>
          </p:cNvSpPr>
          <p:nvPr/>
        </p:nvSpPr>
        <p:spPr>
          <a:xfrm>
            <a:off x="457200" y="1600200"/>
            <a:ext cx="10705070" cy="4525963"/>
          </a:xfrm>
          <a:prstGeom prst="rect">
            <a:avLst/>
          </a:prstGeom>
        </p:spPr>
        <p:txBody>
          <a:bodyPr/>
          <a:lstStyle>
            <a:lvl1pPr marL="361950" indent="-361950" algn="l" defTabSz="914400" rtl="0" eaLnBrk="1" latinLnBrk="0" hangingPunct="1">
              <a:lnSpc>
                <a:spcPct val="90000"/>
              </a:lnSpc>
              <a:spcBef>
                <a:spcPts val="1000"/>
              </a:spcBef>
              <a:buFont typeface="Arial" panose="020B0604020202020204" pitchFamily="34" charset="0"/>
              <a:buChar char="•"/>
              <a:defRPr sz="4400" kern="1200">
                <a:solidFill>
                  <a:schemeClr val="tx1"/>
                </a:solidFill>
                <a:latin typeface="+mn-lt"/>
                <a:ea typeface="+mn-ea"/>
                <a:cs typeface="+mn-cs"/>
              </a:defRPr>
            </a:lvl1pPr>
            <a:lvl2pPr marL="808038" indent="-350838" algn="l" defTabSz="914400" rtl="0" eaLnBrk="1" latinLnBrk="0" hangingPunct="1">
              <a:lnSpc>
                <a:spcPct val="90000"/>
              </a:lnSpc>
              <a:spcBef>
                <a:spcPts val="500"/>
              </a:spcBef>
              <a:buFont typeface="Arial" panose="020B0604020202020204" pitchFamily="34" charset="0"/>
              <a:buChar char="•"/>
              <a:defRPr sz="4000" kern="1200">
                <a:solidFill>
                  <a:schemeClr val="tx1"/>
                </a:solidFill>
                <a:latin typeface="+mn-lt"/>
                <a:ea typeface="+mn-ea"/>
                <a:cs typeface="+mn-cs"/>
              </a:defRPr>
            </a:lvl2pPr>
            <a:lvl3pPr marL="1254125" indent="-339725" algn="l" defTabSz="914400" rtl="0" eaLnBrk="1" latinLnBrk="0" hangingPunct="1">
              <a:lnSpc>
                <a:spcPct val="90000"/>
              </a:lnSpc>
              <a:spcBef>
                <a:spcPts val="500"/>
              </a:spcBef>
              <a:buFont typeface="Arial" panose="020B0604020202020204" pitchFamily="34" charset="0"/>
              <a:buChar char="•"/>
              <a:defRPr sz="3600" kern="1200">
                <a:solidFill>
                  <a:schemeClr val="tx1"/>
                </a:solidFill>
                <a:latin typeface="+mn-lt"/>
                <a:ea typeface="+mn-ea"/>
                <a:cs typeface="+mn-cs"/>
              </a:defRPr>
            </a:lvl3pPr>
            <a:lvl4pPr marL="1701800" indent="-330200" algn="l" defTabSz="914400" rtl="0" eaLnBrk="1" latinLnBrk="0" hangingPunct="1">
              <a:lnSpc>
                <a:spcPct val="90000"/>
              </a:lnSpc>
              <a:spcBef>
                <a:spcPts val="500"/>
              </a:spcBef>
              <a:buFont typeface="Arial" panose="020B0604020202020204" pitchFamily="34" charset="0"/>
              <a:buChar char="•"/>
              <a:defRPr sz="3200" kern="1200">
                <a:solidFill>
                  <a:schemeClr val="tx1"/>
                </a:solidFill>
                <a:latin typeface="+mn-lt"/>
                <a:ea typeface="+mn-ea"/>
                <a:cs typeface="+mn-cs"/>
              </a:defRPr>
            </a:lvl4pPr>
            <a:lvl5pPr marL="2147888" indent="-319088" algn="l" defTabSz="914400" rtl="0" eaLnBrk="1" latinLnBrk="0" hangingPunct="1">
              <a:lnSpc>
                <a:spcPct val="90000"/>
              </a:lnSpc>
              <a:spcBef>
                <a:spcPts val="500"/>
              </a:spcBef>
              <a:buFont typeface="Arial" panose="020B0604020202020204" pitchFamily="34" charset="0"/>
              <a:buChar char="•"/>
              <a:defRPr sz="3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r>
              <a:rPr lang="it-IT" sz="1500" dirty="0" smtClean="0">
                <a:solidFill>
                  <a:srgbClr val="002060"/>
                </a:solidFill>
              </a:rPr>
              <a:t>Creare le condizioni e mettere i singoli e la collettività - dal punto di vista dell’istruzione,</a:t>
            </a:r>
          </a:p>
          <a:p>
            <a:pPr marL="0" indent="0" algn="just">
              <a:buFont typeface="Arial" panose="020B0604020202020204" pitchFamily="34" charset="0"/>
              <a:buNone/>
            </a:pPr>
            <a:r>
              <a:rPr lang="it-IT" sz="1500" dirty="0" smtClean="0">
                <a:solidFill>
                  <a:srgbClr val="002060"/>
                </a:solidFill>
              </a:rPr>
              <a:t>della salute, della capacità di muoversi, del superamento degli handicap - nella condizione di scegliere dove vivere la vita che si ritiene di poter vivere</a:t>
            </a:r>
          </a:p>
          <a:p>
            <a:pPr marL="0" indent="0" algn="just">
              <a:buFont typeface="Arial" panose="020B0604020202020204" pitchFamily="34" charset="0"/>
              <a:buNone/>
            </a:pPr>
            <a:endParaRPr lang="it-IT" sz="1500" dirty="0" smtClean="0">
              <a:solidFill>
                <a:srgbClr val="002060"/>
              </a:solidFill>
            </a:endParaRPr>
          </a:p>
          <a:p>
            <a:pPr marL="0" indent="0" algn="just">
              <a:buFont typeface="Arial" panose="020B0604020202020204" pitchFamily="34" charset="0"/>
              <a:buNone/>
            </a:pPr>
            <a:r>
              <a:rPr lang="it-IT" sz="1500" dirty="0" smtClean="0">
                <a:solidFill>
                  <a:srgbClr val="002060"/>
                </a:solidFill>
              </a:rPr>
              <a:t>Abbiamo insieme: </a:t>
            </a:r>
          </a:p>
          <a:p>
            <a:pPr algn="just"/>
            <a:r>
              <a:rPr lang="it-IT" sz="1500" dirty="0" smtClean="0">
                <a:solidFill>
                  <a:srgbClr val="002060"/>
                </a:solidFill>
              </a:rPr>
              <a:t>Scelto tre/quattro Parole chiave, esplicative del  contributo e dell’ idea; </a:t>
            </a:r>
          </a:p>
          <a:p>
            <a:pPr algn="just"/>
            <a:r>
              <a:rPr lang="it-IT" sz="1500" dirty="0" smtClean="0">
                <a:solidFill>
                  <a:srgbClr val="002060"/>
                </a:solidFill>
              </a:rPr>
              <a:t>Sintetizzato un bisogno (o più bisogni) di servizi e di sviluppo dell’area e illustrato ipotesi di   una progettualità in grado di rispondervi; </a:t>
            </a:r>
          </a:p>
          <a:p>
            <a:pPr algn="just"/>
            <a:r>
              <a:rPr lang="it-IT" sz="1500" dirty="0" smtClean="0">
                <a:solidFill>
                  <a:srgbClr val="002060"/>
                </a:solidFill>
              </a:rPr>
              <a:t>Individuato le risorse presenti (o necessarie), in particolare:</a:t>
            </a:r>
          </a:p>
          <a:p>
            <a:pPr algn="just"/>
            <a:r>
              <a:rPr lang="it-IT" sz="1500" dirty="0" smtClean="0">
                <a:solidFill>
                  <a:srgbClr val="002060"/>
                </a:solidFill>
              </a:rPr>
              <a:t>Chi è necessario coinvolgere nel progetto;</a:t>
            </a:r>
          </a:p>
          <a:p>
            <a:pPr algn="just"/>
            <a:r>
              <a:rPr lang="it-IT" sz="1500" dirty="0" smtClean="0">
                <a:solidFill>
                  <a:srgbClr val="002060"/>
                </a:solidFill>
              </a:rPr>
              <a:t>Dove ricade l’azione progettuale e Dove sono presenti i soggetti rilevanti (dentro o fuori l’area);</a:t>
            </a:r>
          </a:p>
          <a:p>
            <a:pPr algn="just"/>
            <a:r>
              <a:rPr lang="it-IT" sz="1500" dirty="0" smtClean="0">
                <a:solidFill>
                  <a:srgbClr val="002060"/>
                </a:solidFill>
              </a:rPr>
              <a:t> le Azioni indispensabili per la realizzazione dell’idea progettuale, in particolare:</a:t>
            </a:r>
          </a:p>
          <a:p>
            <a:pPr algn="just"/>
            <a:r>
              <a:rPr lang="it-IT" sz="1500" dirty="0" smtClean="0">
                <a:solidFill>
                  <a:srgbClr val="002060"/>
                </a:solidFill>
              </a:rPr>
              <a:t>Cosa fare, anche riflettendo su quanto già realizzato in passato;</a:t>
            </a:r>
          </a:p>
          <a:p>
            <a:pPr algn="just"/>
            <a:r>
              <a:rPr lang="it-IT" sz="1500" dirty="0" smtClean="0">
                <a:solidFill>
                  <a:srgbClr val="002060"/>
                </a:solidFill>
              </a:rPr>
              <a:t>Come realizzare le attività, pensando a degli strumenti specifici e a un fattore innovativo che interessi la gestione del progetto e/o le modalità di coinvolgimento degli attori.</a:t>
            </a:r>
          </a:p>
          <a:p>
            <a:endParaRPr lang="it-IT" dirty="0"/>
          </a:p>
        </p:txBody>
      </p:sp>
    </p:spTree>
    <p:extLst>
      <p:ext uri="{BB962C8B-B14F-4D97-AF65-F5344CB8AC3E}">
        <p14:creationId xmlns:p14="http://schemas.microsoft.com/office/powerpoint/2010/main" val="410477356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3027714" y="511942"/>
            <a:ext cx="5168934" cy="369332"/>
          </a:xfrm>
          <a:prstGeom prst="rect">
            <a:avLst/>
          </a:prstGeom>
          <a:solidFill>
            <a:schemeClr val="bg1">
              <a:lumMod val="85000"/>
            </a:schemeClr>
          </a:solidFill>
          <a:ln>
            <a:solidFill>
              <a:schemeClr val="bg1">
                <a:lumMod val="85000"/>
              </a:schemeClr>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800" b="1" i="0" u="none" strike="noStrike" kern="1200" cap="none" spc="0" normalizeH="0" baseline="0" noProof="0" dirty="0">
                <a:ln>
                  <a:noFill/>
                </a:ln>
                <a:solidFill>
                  <a:srgbClr val="4F81BD"/>
                </a:solidFill>
                <a:effectLst/>
                <a:uLnTx/>
                <a:uFillTx/>
                <a:latin typeface="Calibri"/>
                <a:ea typeface="+mn-ea"/>
                <a:cs typeface="+mn-cs"/>
              </a:rPr>
              <a:t>Indice</a:t>
            </a:r>
          </a:p>
        </p:txBody>
      </p:sp>
      <p:sp>
        <p:nvSpPr>
          <p:cNvPr id="3" name="Titolo 1"/>
          <p:cNvSpPr txBox="1">
            <a:spLocks/>
          </p:cNvSpPr>
          <p:nvPr/>
        </p:nvSpPr>
        <p:spPr>
          <a:xfrm>
            <a:off x="483557" y="1151692"/>
            <a:ext cx="9433653" cy="392858"/>
          </a:xfrm>
          <a:prstGeom prst="rect">
            <a:avLst/>
          </a:prstGeom>
          <a:solidFill>
            <a:schemeClr val="bg1">
              <a:lumMod val="85000"/>
            </a:schemeClr>
          </a:solidFill>
        </p:spPr>
        <p:txBody>
          <a:bodyPr/>
          <a:lstStyle>
            <a:lvl1pPr algn="l" defTabSz="914400" rtl="0" eaLnBrk="1" latinLnBrk="0" hangingPunct="1">
              <a:lnSpc>
                <a:spcPct val="90000"/>
              </a:lnSpc>
              <a:spcBef>
                <a:spcPct val="0"/>
              </a:spcBef>
              <a:buNone/>
              <a:defRPr sz="4800" b="1" kern="1200">
                <a:solidFill>
                  <a:schemeClr val="tx1"/>
                </a:solidFill>
                <a:latin typeface="+mj-lt"/>
                <a:ea typeface="+mj-ea"/>
                <a:cs typeface="+mj-cs"/>
              </a:defRPr>
            </a:lvl1pPr>
          </a:lstStyle>
          <a:p>
            <a:r>
              <a:rPr lang="it-IT" sz="2000" smtClean="0"/>
              <a:t>A. CARATTERISTICHE PRINCIPALI</a:t>
            </a:r>
            <a:endParaRPr lang="it-IT" sz="2000" dirty="0"/>
          </a:p>
        </p:txBody>
      </p:sp>
      <p:sp>
        <p:nvSpPr>
          <p:cNvPr id="4" name="Titolo 1"/>
          <p:cNvSpPr txBox="1">
            <a:spLocks/>
          </p:cNvSpPr>
          <p:nvPr/>
        </p:nvSpPr>
        <p:spPr bwMode="auto">
          <a:xfrm>
            <a:off x="475781" y="1803926"/>
            <a:ext cx="9442575" cy="403813"/>
          </a:xfrm>
          <a:prstGeom prst="rect">
            <a:avLst/>
          </a:prstGeom>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it-IT" sz="2000" b="0" i="0" u="none" strike="noStrike" kern="1200" cap="none" spc="0" normalizeH="0" baseline="0" noProof="0" dirty="0">
                <a:ln>
                  <a:noFill/>
                </a:ln>
                <a:solidFill>
                  <a:prstClr val="black"/>
                </a:solidFill>
                <a:effectLst/>
                <a:uLnTx/>
                <a:uFillTx/>
                <a:latin typeface="Calibri"/>
                <a:ea typeface="+mj-ea"/>
                <a:cs typeface="+mj-cs"/>
              </a:rPr>
              <a:t>B. DEMOGRAFIA</a:t>
            </a:r>
          </a:p>
        </p:txBody>
      </p:sp>
      <p:sp>
        <p:nvSpPr>
          <p:cNvPr id="5" name="Titolo 1"/>
          <p:cNvSpPr txBox="1">
            <a:spLocks/>
          </p:cNvSpPr>
          <p:nvPr/>
        </p:nvSpPr>
        <p:spPr bwMode="auto">
          <a:xfrm>
            <a:off x="475781" y="2451998"/>
            <a:ext cx="9441427" cy="414768"/>
          </a:xfrm>
          <a:prstGeom prst="rect">
            <a:avLst/>
          </a:prstGeom>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it-IT" sz="2000" b="0" i="0" u="none" strike="noStrike" kern="1200" cap="none" spc="0" normalizeH="0" baseline="0" noProof="0" dirty="0">
                <a:ln>
                  <a:noFill/>
                </a:ln>
                <a:solidFill>
                  <a:prstClr val="black"/>
                </a:solidFill>
                <a:effectLst/>
                <a:uLnTx/>
                <a:uFillTx/>
                <a:latin typeface="Calibri"/>
                <a:ea typeface="+mj-ea"/>
                <a:cs typeface="+mj-cs"/>
              </a:rPr>
              <a:t>C. </a:t>
            </a:r>
            <a:r>
              <a:rPr kumimoji="0" lang="it-IT" sz="2000" b="0" i="0" u="none" strike="noStrike" kern="1200" cap="none" spc="0" normalizeH="0" baseline="0" noProof="0">
                <a:ln>
                  <a:noFill/>
                </a:ln>
                <a:solidFill>
                  <a:prstClr val="black"/>
                </a:solidFill>
                <a:effectLst/>
                <a:uLnTx/>
                <a:uFillTx/>
                <a:latin typeface="Calibri"/>
                <a:ea typeface="+mj-ea"/>
                <a:cs typeface="+mj-cs"/>
              </a:rPr>
              <a:t>AGRICOLTURA E SPECIALIZZAZIONE SETTORIALE</a:t>
            </a:r>
            <a:endParaRPr kumimoji="0" lang="it-IT" sz="2000" b="0" i="0" u="none" strike="noStrike" kern="1200" cap="none" spc="0" normalizeH="0" baseline="0" noProof="0" dirty="0">
              <a:ln>
                <a:noFill/>
              </a:ln>
              <a:solidFill>
                <a:prstClr val="black"/>
              </a:solidFill>
              <a:effectLst/>
              <a:uLnTx/>
              <a:uFillTx/>
              <a:latin typeface="Calibri"/>
              <a:ea typeface="+mj-ea"/>
              <a:cs typeface="+mj-cs"/>
            </a:endParaRPr>
          </a:p>
        </p:txBody>
      </p:sp>
      <p:sp>
        <p:nvSpPr>
          <p:cNvPr id="6" name="Titolo 1"/>
          <p:cNvSpPr txBox="1">
            <a:spLocks/>
          </p:cNvSpPr>
          <p:nvPr/>
        </p:nvSpPr>
        <p:spPr bwMode="auto">
          <a:xfrm>
            <a:off x="475782" y="3100070"/>
            <a:ext cx="9441426" cy="384534"/>
          </a:xfrm>
          <a:prstGeom prst="rect">
            <a:avLst/>
          </a:prstGeom>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it-IT" sz="2000" b="0" i="0" u="none" strike="noStrike" kern="1200" cap="none" spc="0" normalizeH="0" baseline="0" noProof="0" dirty="0">
                <a:ln>
                  <a:noFill/>
                </a:ln>
                <a:solidFill>
                  <a:prstClr val="black"/>
                </a:solidFill>
                <a:effectLst/>
                <a:uLnTx/>
                <a:uFillTx/>
                <a:latin typeface="Calibri"/>
                <a:ea typeface="+mj-ea"/>
                <a:cs typeface="+mj-cs"/>
              </a:rPr>
              <a:t>D. DIGITAL DIVIDE</a:t>
            </a:r>
          </a:p>
        </p:txBody>
      </p:sp>
      <p:sp>
        <p:nvSpPr>
          <p:cNvPr id="8" name="Titolo 1"/>
          <p:cNvSpPr txBox="1">
            <a:spLocks/>
          </p:cNvSpPr>
          <p:nvPr/>
        </p:nvSpPr>
        <p:spPr bwMode="auto">
          <a:xfrm>
            <a:off x="483557" y="3748142"/>
            <a:ext cx="9433653" cy="387251"/>
          </a:xfrm>
          <a:prstGeom prst="rect">
            <a:avLst/>
          </a:prstGeom>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it-IT" sz="2000" b="0" i="0" u="none" strike="noStrike" kern="1200" cap="none" spc="0" normalizeH="0" baseline="0" noProof="0" dirty="0">
                <a:ln>
                  <a:noFill/>
                </a:ln>
                <a:solidFill>
                  <a:prstClr val="black"/>
                </a:solidFill>
                <a:effectLst/>
                <a:uLnTx/>
                <a:uFillTx/>
                <a:latin typeface="Calibri"/>
                <a:ea typeface="+mj-ea"/>
                <a:cs typeface="+mj-cs"/>
              </a:rPr>
              <a:t>E. PATRIMONIO CULTURALE E TURISMO</a:t>
            </a:r>
          </a:p>
        </p:txBody>
      </p:sp>
      <p:sp>
        <p:nvSpPr>
          <p:cNvPr id="9" name="Titolo 1"/>
          <p:cNvSpPr txBox="1">
            <a:spLocks/>
          </p:cNvSpPr>
          <p:nvPr/>
        </p:nvSpPr>
        <p:spPr bwMode="auto">
          <a:xfrm>
            <a:off x="475781" y="4396214"/>
            <a:ext cx="9442575" cy="398206"/>
          </a:xfrm>
          <a:prstGeom prst="rect">
            <a:avLst/>
          </a:prstGeom>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it-IT" sz="2000" b="0" i="0" u="none" strike="noStrike" kern="1200" cap="none" spc="0" normalizeH="0" baseline="0" noProof="0" dirty="0">
                <a:ln>
                  <a:noFill/>
                </a:ln>
                <a:solidFill>
                  <a:prstClr val="black"/>
                </a:solidFill>
                <a:effectLst/>
                <a:uLnTx/>
                <a:uFillTx/>
                <a:latin typeface="Calibri"/>
                <a:ea typeface="+mj-ea"/>
                <a:cs typeface="+mj-cs"/>
              </a:rPr>
              <a:t>F. SALUTE</a:t>
            </a:r>
          </a:p>
        </p:txBody>
      </p:sp>
      <p:sp>
        <p:nvSpPr>
          <p:cNvPr id="10" name="Titolo 1"/>
          <p:cNvSpPr txBox="1">
            <a:spLocks/>
          </p:cNvSpPr>
          <p:nvPr/>
        </p:nvSpPr>
        <p:spPr bwMode="auto">
          <a:xfrm>
            <a:off x="483557" y="5069000"/>
            <a:ext cx="9433653" cy="384448"/>
          </a:xfrm>
          <a:prstGeom prst="rect">
            <a:avLst/>
          </a:prstGeom>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it-IT" sz="2000" b="0" i="0" u="none" strike="noStrike" kern="1200" cap="none" spc="0" normalizeH="0" baseline="0" noProof="0" dirty="0">
                <a:ln>
                  <a:noFill/>
                </a:ln>
                <a:solidFill>
                  <a:prstClr val="black"/>
                </a:solidFill>
                <a:effectLst/>
                <a:uLnTx/>
                <a:uFillTx/>
                <a:latin typeface="Calibri"/>
                <a:ea typeface="+mj-ea"/>
                <a:cs typeface="+mj-cs"/>
              </a:rPr>
              <a:t>G. ACCESSIBILITA’</a:t>
            </a:r>
          </a:p>
        </p:txBody>
      </p:sp>
      <p:sp>
        <p:nvSpPr>
          <p:cNvPr id="11" name="Titolo 1"/>
          <p:cNvSpPr txBox="1">
            <a:spLocks/>
          </p:cNvSpPr>
          <p:nvPr/>
        </p:nvSpPr>
        <p:spPr bwMode="auto">
          <a:xfrm>
            <a:off x="475781" y="5717072"/>
            <a:ext cx="9442575" cy="362452"/>
          </a:xfrm>
          <a:prstGeom prst="rect">
            <a:avLst/>
          </a:prstGeom>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it-IT" sz="2000" b="0" i="0" u="none" strike="noStrike" kern="1200" cap="none" spc="0" normalizeH="0" baseline="0" noProof="0" dirty="0">
                <a:ln>
                  <a:noFill/>
                </a:ln>
                <a:solidFill>
                  <a:prstClr val="black"/>
                </a:solidFill>
                <a:effectLst/>
                <a:uLnTx/>
                <a:uFillTx/>
                <a:latin typeface="Calibri"/>
                <a:ea typeface="+mj-ea"/>
                <a:cs typeface="+mj-cs"/>
              </a:rPr>
              <a:t>H. SCUOLA</a:t>
            </a:r>
          </a:p>
        </p:txBody>
      </p:sp>
      <p:sp>
        <p:nvSpPr>
          <p:cNvPr id="12" name="Titolo 1"/>
          <p:cNvSpPr txBox="1">
            <a:spLocks/>
          </p:cNvSpPr>
          <p:nvPr/>
        </p:nvSpPr>
        <p:spPr bwMode="auto">
          <a:xfrm>
            <a:off x="475781" y="6365144"/>
            <a:ext cx="9442575" cy="373407"/>
          </a:xfrm>
          <a:prstGeom prst="rect">
            <a:avLst/>
          </a:prstGeom>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it-IT" sz="2000" b="0" i="0" u="none" strike="noStrike" kern="1200" cap="none" spc="0" normalizeH="0" baseline="0" noProof="0" dirty="0">
                <a:ln>
                  <a:noFill/>
                </a:ln>
                <a:solidFill>
                  <a:prstClr val="black"/>
                </a:solidFill>
                <a:effectLst/>
                <a:uLnTx/>
                <a:uFillTx/>
                <a:latin typeface="Calibri"/>
                <a:ea typeface="+mj-ea"/>
                <a:cs typeface="+mj-cs"/>
              </a:rPr>
              <a:t>I. ASSOCIAZIONISMO TRA COMUNI</a:t>
            </a:r>
          </a:p>
        </p:txBody>
      </p:sp>
    </p:spTree>
    <p:extLst>
      <p:ext uri="{BB962C8B-B14F-4D97-AF65-F5344CB8AC3E}">
        <p14:creationId xmlns:p14="http://schemas.microsoft.com/office/powerpoint/2010/main" val="89926690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B68E7F52-7DE1-409C-866E-70FE25174E73}"/>
              </a:ext>
            </a:extLst>
          </p:cNvPr>
          <p:cNvSpPr txBox="1">
            <a:spLocks/>
          </p:cNvSpPr>
          <p:nvPr/>
        </p:nvSpPr>
        <p:spPr>
          <a:xfrm>
            <a:off x="4633783" y="719482"/>
            <a:ext cx="2286000" cy="911610"/>
          </a:xfrm>
          <a:prstGeom prst="rect">
            <a:avLst/>
          </a:prstGeom>
        </p:spPr>
        <p:txBody>
          <a:bodyPr>
            <a:normAutofit/>
          </a:bodyPr>
          <a:lstStyle>
            <a:lvl1pPr algn="l" defTabSz="914400" rtl="0" eaLnBrk="1" latinLnBrk="0" hangingPunct="1">
              <a:lnSpc>
                <a:spcPct val="90000"/>
              </a:lnSpc>
              <a:spcBef>
                <a:spcPct val="0"/>
              </a:spcBef>
              <a:buNone/>
              <a:defRPr sz="4800" b="1" kern="1200">
                <a:solidFill>
                  <a:schemeClr val="tx1"/>
                </a:solidFill>
                <a:latin typeface="+mj-lt"/>
                <a:ea typeface="+mj-ea"/>
                <a:cs typeface="+mj-cs"/>
              </a:defRPr>
            </a:lvl1pPr>
          </a:lstStyle>
          <a:p>
            <a:r>
              <a:rPr lang="it-IT" sz="3200" smtClean="0">
                <a:solidFill>
                  <a:srgbClr val="0070C0"/>
                </a:solidFill>
              </a:rPr>
              <a:t>Lo scouting</a:t>
            </a:r>
            <a:endParaRPr lang="it-IT" sz="3200" dirty="0">
              <a:solidFill>
                <a:srgbClr val="0070C0"/>
              </a:solidFill>
            </a:endParaRPr>
          </a:p>
        </p:txBody>
      </p:sp>
      <p:sp>
        <p:nvSpPr>
          <p:cNvPr id="3" name="Segnaposto contenuto 2">
            <a:extLst>
              <a:ext uri="{FF2B5EF4-FFF2-40B4-BE49-F238E27FC236}">
                <a16:creationId xmlns="" xmlns:a16="http://schemas.microsoft.com/office/drawing/2014/main" id="{6AECF4DC-2BF6-4796-8975-59C254E23F09}"/>
              </a:ext>
            </a:extLst>
          </p:cNvPr>
          <p:cNvSpPr txBox="1">
            <a:spLocks/>
          </p:cNvSpPr>
          <p:nvPr/>
        </p:nvSpPr>
        <p:spPr>
          <a:xfrm>
            <a:off x="457200" y="1600200"/>
            <a:ext cx="9930714" cy="4525963"/>
          </a:xfrm>
          <a:prstGeom prst="rect">
            <a:avLst/>
          </a:prstGeom>
        </p:spPr>
        <p:txBody>
          <a:bodyPr>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4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4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3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32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3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it-IT" sz="1500" smtClean="0">
                <a:solidFill>
                  <a:srgbClr val="4F81BD">
                    <a:lumMod val="50000"/>
                  </a:srgbClr>
                </a:solidFill>
                <a:latin typeface="Calibri" pitchFamily="34" charset="0"/>
              </a:rPr>
              <a:t>I </a:t>
            </a:r>
            <a:r>
              <a:rPr lang="it-IT" sz="1500" smtClean="0">
                <a:solidFill>
                  <a:srgbClr val="002060"/>
                </a:solidFill>
              </a:rPr>
              <a:t>Focus group sono organizzati dal Comitato Tecnico Aree Interne in collaborazione con le Regioni e i territori. </a:t>
            </a:r>
          </a:p>
          <a:p>
            <a:pPr marL="0" indent="0">
              <a:buFont typeface="Arial" panose="020B0604020202020204" pitchFamily="34" charset="0"/>
              <a:buNone/>
            </a:pPr>
            <a:r>
              <a:rPr lang="it-IT" sz="1500" smtClean="0">
                <a:solidFill>
                  <a:srgbClr val="002060"/>
                </a:solidFill>
              </a:rPr>
              <a:t>In media hanno una durata di 3 ore organizzate in:</a:t>
            </a:r>
          </a:p>
          <a:p>
            <a:endParaRPr lang="it-IT" sz="1500" smtClean="0">
              <a:solidFill>
                <a:srgbClr val="002060"/>
              </a:solidFill>
            </a:endParaRPr>
          </a:p>
          <a:p>
            <a:pPr marL="0" indent="0">
              <a:buFont typeface="Arial" panose="020B0604020202020204" pitchFamily="34" charset="0"/>
              <a:buNone/>
            </a:pPr>
            <a:r>
              <a:rPr lang="it-IT" sz="1500" smtClean="0">
                <a:solidFill>
                  <a:srgbClr val="002060"/>
                </a:solidFill>
              </a:rPr>
              <a:t>4 sessioni: sviluppo locale, scuola, mobilità, salute;</a:t>
            </a:r>
          </a:p>
          <a:p>
            <a:pPr marL="0" indent="0">
              <a:buFont typeface="Arial" panose="020B0604020202020204" pitchFamily="34" charset="0"/>
              <a:buNone/>
            </a:pPr>
            <a:r>
              <a:rPr lang="it-IT" sz="1500" smtClean="0">
                <a:solidFill>
                  <a:srgbClr val="002060"/>
                </a:solidFill>
              </a:rPr>
              <a:t>16 interventi: 3 referenti locali + 1 rappresentante ciascun Ministero per ogni sessione di approfondimento. </a:t>
            </a:r>
          </a:p>
          <a:p>
            <a:endParaRPr lang="it-IT" sz="1500" smtClean="0">
              <a:solidFill>
                <a:srgbClr val="002060"/>
              </a:solidFill>
            </a:endParaRPr>
          </a:p>
          <a:p>
            <a:pPr marL="0" indent="0">
              <a:buFont typeface="Arial" panose="020B0604020202020204" pitchFamily="34" charset="0"/>
              <a:buNone/>
            </a:pPr>
            <a:r>
              <a:rPr lang="it-IT" sz="1500" smtClean="0">
                <a:solidFill>
                  <a:srgbClr val="002060"/>
                </a:solidFill>
              </a:rPr>
              <a:t>Una tipica sessione sulla salute..</a:t>
            </a:r>
          </a:p>
          <a:p>
            <a:endParaRPr lang="it-IT" sz="1500" smtClean="0">
              <a:solidFill>
                <a:srgbClr val="002060"/>
              </a:solidFill>
            </a:endParaRPr>
          </a:p>
          <a:p>
            <a:pPr marL="0" indent="0">
              <a:buClr>
                <a:srgbClr val="00B2B2"/>
              </a:buClr>
              <a:buFont typeface="Arial" panose="020B0604020202020204" pitchFamily="34" charset="0"/>
              <a:buNone/>
            </a:pPr>
            <a:r>
              <a:rPr lang="it-IT" sz="1500" smtClean="0">
                <a:solidFill>
                  <a:srgbClr val="002060"/>
                </a:solidFill>
              </a:rPr>
              <a:t>1 rappresentante del Ministero  della Salute</a:t>
            </a:r>
          </a:p>
          <a:p>
            <a:pPr marL="0" indent="0">
              <a:buClr>
                <a:srgbClr val="00B2B2"/>
              </a:buClr>
              <a:buFont typeface="Arial" panose="020B0604020202020204" pitchFamily="34" charset="0"/>
              <a:buNone/>
            </a:pPr>
            <a:r>
              <a:rPr lang="it-IT" sz="1500" smtClean="0">
                <a:solidFill>
                  <a:srgbClr val="002060"/>
                </a:solidFill>
              </a:rPr>
              <a:t>1 dirigente Responsabile del Distretto Sanitario</a:t>
            </a:r>
          </a:p>
          <a:p>
            <a:pPr marL="0" indent="0">
              <a:buClr>
                <a:srgbClr val="00B2B2"/>
              </a:buClr>
              <a:buFont typeface="Arial" panose="020B0604020202020204" pitchFamily="34" charset="0"/>
              <a:buNone/>
            </a:pPr>
            <a:r>
              <a:rPr lang="it-IT" sz="1500" smtClean="0">
                <a:solidFill>
                  <a:srgbClr val="002060"/>
                </a:solidFill>
              </a:rPr>
              <a:t>1 direttore Residenza Sanitaria Assistita</a:t>
            </a:r>
          </a:p>
          <a:p>
            <a:pPr marL="0" indent="0">
              <a:buClr>
                <a:srgbClr val="00B2B2"/>
              </a:buClr>
              <a:buFont typeface="Arial" panose="020B0604020202020204" pitchFamily="34" charset="0"/>
              <a:buNone/>
            </a:pPr>
            <a:r>
              <a:rPr lang="it-IT" sz="1500" smtClean="0">
                <a:solidFill>
                  <a:srgbClr val="002060"/>
                </a:solidFill>
              </a:rPr>
              <a:t>1 Responsabile Ente Ambito Territoriale Sociale</a:t>
            </a:r>
          </a:p>
          <a:p>
            <a:pPr marL="285750" indent="-285750">
              <a:buClr>
                <a:srgbClr val="00B2B2"/>
              </a:buClr>
              <a:buFont typeface="Wingdings" panose="05000000000000000000" pitchFamily="2" charset="2"/>
              <a:buChar char="v"/>
            </a:pPr>
            <a:endParaRPr lang="it-IT" sz="1500" smtClean="0">
              <a:solidFill>
                <a:srgbClr val="002060"/>
              </a:solidFill>
            </a:endParaRPr>
          </a:p>
          <a:p>
            <a:pPr marL="0" indent="0">
              <a:buClr>
                <a:srgbClr val="00B2B2"/>
              </a:buClr>
              <a:buFont typeface="Arial" panose="020B0604020202020204" pitchFamily="34" charset="0"/>
              <a:buNone/>
            </a:pPr>
            <a:r>
              <a:rPr lang="it-IT" sz="1500" smtClean="0">
                <a:solidFill>
                  <a:srgbClr val="002060"/>
                </a:solidFill>
              </a:rPr>
              <a:t>……….Per discutere e approfondire quanto emerge dell’analisi dei dati sulla salute disponibili nell’OpenKit…</a:t>
            </a:r>
          </a:p>
          <a:p>
            <a:endParaRPr lang="it-IT" dirty="0"/>
          </a:p>
        </p:txBody>
      </p:sp>
    </p:spTree>
    <p:extLst>
      <p:ext uri="{BB962C8B-B14F-4D97-AF65-F5344CB8AC3E}">
        <p14:creationId xmlns:p14="http://schemas.microsoft.com/office/powerpoint/2010/main" val="465841597"/>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806</TotalTime>
  <Words>3813</Words>
  <Application>Microsoft Office PowerPoint</Application>
  <PresentationFormat>Widescreen</PresentationFormat>
  <Paragraphs>197</Paragraphs>
  <Slides>27</Slides>
  <Notes>0</Notes>
  <HiddenSlides>0</HiddenSlides>
  <MMClips>0</MMClips>
  <ScaleCrop>false</ScaleCrop>
  <HeadingPairs>
    <vt:vector size="6" baseType="variant">
      <vt:variant>
        <vt:lpstr>Caratteri utilizzati</vt:lpstr>
      </vt:variant>
      <vt:variant>
        <vt:i4>5</vt:i4>
      </vt:variant>
      <vt:variant>
        <vt:lpstr>Tema</vt:lpstr>
      </vt:variant>
      <vt:variant>
        <vt:i4>2</vt:i4>
      </vt:variant>
      <vt:variant>
        <vt:lpstr>Titoli diapositive</vt:lpstr>
      </vt:variant>
      <vt:variant>
        <vt:i4>27</vt:i4>
      </vt:variant>
    </vt:vector>
  </HeadingPairs>
  <TitlesOfParts>
    <vt:vector size="34" baseType="lpstr">
      <vt:lpstr>Arial</vt:lpstr>
      <vt:lpstr>Calibri</vt:lpstr>
      <vt:lpstr>Calibri Light</vt:lpstr>
      <vt:lpstr>Verdana</vt:lpstr>
      <vt:lpstr>Wingdings</vt:lpstr>
      <vt:lpstr>Thème Office</vt:lpstr>
      <vt:lpstr>1_Thème Office</vt:lpstr>
      <vt:lpstr>AI-NURECC  Initiative </vt:lpstr>
      <vt:lpstr>Presentazione standard di PowerPoint</vt:lpstr>
      <vt:lpstr>Presentazione standard di PowerPoint</vt:lpstr>
      <vt:lpstr>Gli Obiettivi della Strategia</vt:lpstr>
      <vt:lpstr>Le innovazioni della strategia</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Hafida Michaud</dc:creator>
  <cp:lastModifiedBy>Dmc</cp:lastModifiedBy>
  <cp:revision>78</cp:revision>
  <dcterms:created xsi:type="dcterms:W3CDTF">2018-04-25T10:40:51Z</dcterms:created>
  <dcterms:modified xsi:type="dcterms:W3CDTF">2019-10-30T16:00:19Z</dcterms:modified>
</cp:coreProperties>
</file>