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3"/>
  </p:notesMasterIdLst>
  <p:handoutMasterIdLst>
    <p:handoutMasterId r:id="rId14"/>
  </p:handoutMasterIdLst>
  <p:sldIdLst>
    <p:sldId id="268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61" r:id="rId12"/>
  </p:sldIdLst>
  <p:sldSz cx="12192000" cy="6858000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8FBC"/>
    <a:srgbClr val="35342F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 showGuides="1">
      <p:cViewPr>
        <p:scale>
          <a:sx n="81" d="100"/>
          <a:sy n="81" d="100"/>
        </p:scale>
        <p:origin x="-21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8" d="100"/>
          <a:sy n="108" d="100"/>
        </p:scale>
        <p:origin x="181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2653C40F-3BE2-4B7B-A1A0-220BA8E710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F4F1A88-A5C9-4858-991F-87320EC08A7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43B71D-6FC8-4244-AA0C-A67D506379A8}" type="datetimeFigureOut">
              <a:rPr lang="fr-BE" smtClean="0"/>
              <a:t>01-11-19</a:t>
            </a:fld>
            <a:endParaRPr lang="fr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B717463-E1B3-49D8-841A-2FA0745621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2BF49DD-7632-4743-9A02-F00056D6D42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C0ED0-02BA-42F1-92FB-097CCDE1B352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15608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884D4-D0AB-413E-A914-A7DAF4E20F0C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9A5FF6-B418-400F-B70A-DA0BA27E1AEF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386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BF6D047-A353-4D03-87C1-809F543BB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7704" y="1858700"/>
            <a:ext cx="8907694" cy="1325563"/>
          </a:xfrm>
        </p:spPr>
        <p:txBody>
          <a:bodyPr>
            <a:normAutofit/>
          </a:bodyPr>
          <a:lstStyle>
            <a:lvl1pPr algn="ctr">
              <a:defRPr sz="5400" b="1">
                <a:latin typeface="+mn-lt"/>
              </a:defRPr>
            </a:lvl1pPr>
          </a:lstStyle>
          <a:p>
            <a:endParaRPr lang="fr-BE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33740534-74F4-451D-8D77-064DC3AC8511}"/>
              </a:ext>
            </a:extLst>
          </p:cNvPr>
          <p:cNvSpPr txBox="1">
            <a:spLocks/>
          </p:cNvSpPr>
          <p:nvPr userDrawn="1"/>
        </p:nvSpPr>
        <p:spPr>
          <a:xfrm>
            <a:off x="1787704" y="3199083"/>
            <a:ext cx="8907694" cy="2636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400" dirty="0">
              <a:latin typeface="+mn-lt"/>
            </a:endParaRPr>
          </a:p>
          <a:p>
            <a:endParaRPr lang="fr-BE" sz="4800" dirty="0">
              <a:latin typeface="+mn-lt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BCC863F3-F10C-4313-A214-275C525D19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87525" y="3338513"/>
            <a:ext cx="8907873" cy="2846387"/>
          </a:xfrm>
        </p:spPr>
        <p:txBody>
          <a:bodyPr>
            <a:normAutofit/>
          </a:bodyPr>
          <a:lstStyle>
            <a:lvl1pPr marL="0" indent="0" algn="ctr">
              <a:buNone/>
              <a:defRPr sz="4000"/>
            </a:lvl1pPr>
          </a:lstStyle>
          <a:p>
            <a:pPr lvl="0"/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660495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40873E7-FF98-4FB7-97D2-8613FF4255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1520575"/>
            <a:ext cx="3932237" cy="536824"/>
          </a:xfrm>
        </p:spPr>
        <p:txBody>
          <a:bodyPr anchor="b"/>
          <a:lstStyle>
            <a:lvl1pPr>
              <a:defRPr sz="3200">
                <a:latin typeface="+mn-lt"/>
              </a:defRPr>
            </a:lvl1pPr>
          </a:lstStyle>
          <a:p>
            <a:r>
              <a:rPr lang="fr-FR" dirty="0"/>
              <a:t>Modifiez le style du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xmlns="" id="{156FFA29-5847-453D-B16A-F19CD1350D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520575"/>
            <a:ext cx="6172200" cy="4340475"/>
          </a:xfrm>
        </p:spPr>
        <p:txBody>
          <a:bodyPr/>
          <a:lstStyle>
            <a:lvl1pPr marL="0" indent="0">
              <a:buNone/>
              <a:defRPr sz="3200">
                <a:latin typeface="+mn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E162BF5B-805E-4F78-8B4D-9B5CF6CFDB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400"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4E5FB34F-0D64-42B2-8DF4-7FE235E48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AA0DD71C-2F3E-4175-8969-8F091AECA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8E4E7506-D45B-4CD9-9C83-C42B64CA5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937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1151B7E5-CC8E-48A2-AB3E-9637CD85D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E7BC1D72-3F42-4C06-A61F-93E5EF3CE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C8E6E833-B8B5-46EE-99FD-0329A8853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6FE84735-5B31-4B2E-BD03-610B03564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A9EB6D0D-A9D1-44F3-A3F6-414E6EA69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8860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xmlns="" id="{431959AF-6BD7-4C1D-B3F9-A19B47AFDE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500027"/>
            <a:ext cx="2628900" cy="4676936"/>
          </a:xfrm>
        </p:spPr>
        <p:txBody>
          <a:bodyPr vert="eaVert"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9E872331-7BD2-4B8A-B754-6E6165ED04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500027"/>
            <a:ext cx="7734300" cy="4676936"/>
          </a:xfrm>
        </p:spPr>
        <p:txBody>
          <a:bodyPr vert="eaVert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C618F18A-B521-4B5A-893D-64616DA97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E17EE7DA-5715-47A5-A4D8-4ABFE85FD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64C66941-9E9D-412C-AC7C-7CECA2133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14504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BF6D047-A353-4D03-87C1-809F543BB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7704" y="1858700"/>
            <a:ext cx="8907694" cy="1325563"/>
          </a:xfrm>
        </p:spPr>
        <p:txBody>
          <a:bodyPr>
            <a:normAutofit/>
          </a:bodyPr>
          <a:lstStyle>
            <a:lvl1pPr algn="ctr">
              <a:defRPr sz="54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fr-B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8824766-0929-4DDF-B5EF-7EBAD5E40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69722DE-ECDF-4BD7-86E3-101ADDF9F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196E6FF-C73D-4526-AFFE-9F0897C8E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33740534-74F4-451D-8D77-064DC3AC8511}"/>
              </a:ext>
            </a:extLst>
          </p:cNvPr>
          <p:cNvSpPr txBox="1">
            <a:spLocks/>
          </p:cNvSpPr>
          <p:nvPr userDrawn="1"/>
        </p:nvSpPr>
        <p:spPr>
          <a:xfrm>
            <a:off x="1787704" y="3199083"/>
            <a:ext cx="8907694" cy="2636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>
                <a:latin typeface="+mn-lt"/>
              </a:rPr>
              <a:t>Click to edit Master title style</a:t>
            </a:r>
          </a:p>
          <a:p>
            <a:endParaRPr lang="en-US" sz="4400" dirty="0">
              <a:latin typeface="+mn-lt"/>
            </a:endParaRPr>
          </a:p>
          <a:p>
            <a:endParaRPr lang="fr-BE" sz="4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02476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65BF5D7F-AAC5-4C4E-B0B0-60304CED6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323" y="308833"/>
            <a:ext cx="7317995" cy="1325563"/>
          </a:xfrm>
        </p:spPr>
        <p:txBody>
          <a:bodyPr/>
          <a:lstStyle>
            <a:lvl1pPr algn="ctr">
              <a:defRPr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77638373-D14D-450A-849B-6BD7DD2320E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630930"/>
            <a:ext cx="10515600" cy="4691954"/>
          </a:xfrm>
        </p:spPr>
        <p:txBody>
          <a:bodyPr/>
          <a:lstStyle>
            <a:lvl1pPr>
              <a:lnSpc>
                <a:spcPct val="150000"/>
              </a:lnSpc>
              <a:defRPr sz="4000">
                <a:latin typeface="+mn-lt"/>
              </a:defRPr>
            </a:lvl1pPr>
            <a:lvl2pPr>
              <a:lnSpc>
                <a:spcPct val="150000"/>
              </a:lnSpc>
              <a:defRPr sz="3600">
                <a:latin typeface="+mn-lt"/>
              </a:defRPr>
            </a:lvl2pPr>
            <a:lvl3pPr>
              <a:lnSpc>
                <a:spcPct val="150000"/>
              </a:lnSpc>
              <a:defRPr sz="3200">
                <a:latin typeface="+mn-lt"/>
              </a:defRPr>
            </a:lvl3pPr>
            <a:lvl4pPr>
              <a:lnSpc>
                <a:spcPct val="150000"/>
              </a:lnSpc>
              <a:defRPr sz="2800">
                <a:latin typeface="+mn-lt"/>
              </a:defRPr>
            </a:lvl4pPr>
            <a:lvl5pPr>
              <a:lnSpc>
                <a:spcPct val="150000"/>
              </a:lnSpc>
              <a:defRPr sz="2800">
                <a:latin typeface="+mn-lt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B0295595-9454-4CA6-8B6E-5BCC910A2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B4CACACC-22BB-4C90-8457-882FC274B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15F2EE4E-D616-48B7-983B-EF6900FA4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6238895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15C2C33-81FA-4E3C-BA0A-1851A567B2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272" y="1500028"/>
            <a:ext cx="10900881" cy="986320"/>
          </a:xfrm>
        </p:spPr>
        <p:txBody>
          <a:bodyPr anchor="b"/>
          <a:lstStyle>
            <a:lvl1pPr algn="ctr">
              <a:defRPr sz="60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09712CF5-5685-49E1-85C3-4975F7BFB90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7272" y="2486348"/>
            <a:ext cx="10900881" cy="3626776"/>
          </a:xfrm>
        </p:spPr>
        <p:txBody>
          <a:bodyPr>
            <a:normAutofit/>
          </a:bodyPr>
          <a:lstStyle>
            <a:lvl1pPr marL="457200" indent="-457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32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  <a:p>
            <a:r>
              <a:rPr lang="fr-FR" dirty="0"/>
              <a:t> </a:t>
            </a:r>
          </a:p>
          <a:p>
            <a:r>
              <a:rPr lang="fr-FR" dirty="0"/>
              <a:t> </a:t>
            </a:r>
          </a:p>
          <a:p>
            <a:r>
              <a:rPr lang="fr-FR" dirty="0"/>
              <a:t>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6D09DE22-AD77-469E-AC57-E979D870F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A333333A-87ED-4C95-B3F1-884E6C3B0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AB2EE241-917E-436B-BE82-84FBD19D2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0208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8162BA36-2795-4D03-8710-7859914A0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582221"/>
            <a:ext cx="10521950" cy="1047964"/>
          </a:xfrm>
        </p:spPr>
        <p:txBody>
          <a:bodyPr anchor="b"/>
          <a:lstStyle>
            <a:lvl1pPr>
              <a:defRPr sz="60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6C2123E8-19D3-444D-9F93-B45E6E25FB5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2630184"/>
            <a:ext cx="10515600" cy="3284805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36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FFEF58A9-B318-41E5-AE81-99E410380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7FCE491A-4678-4627-89BA-574C6A913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3A64D54F-7AD1-410D-88E4-97C38A784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24116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A911267-5754-4860-B538-C98943667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39AC87F3-1EAF-4EF4-A6E6-B9F5B7C3A1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50544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600">
                <a:latin typeface="+mn-lt"/>
              </a:defRPr>
            </a:lvl1pPr>
            <a:lvl2pPr>
              <a:lnSpc>
                <a:spcPct val="100000"/>
              </a:lnSpc>
              <a:defRPr sz="3200">
                <a:latin typeface="+mn-lt"/>
              </a:defRPr>
            </a:lvl2pPr>
            <a:lvl3pPr>
              <a:lnSpc>
                <a:spcPct val="100000"/>
              </a:lnSpc>
              <a:defRPr sz="2800">
                <a:latin typeface="+mn-lt"/>
              </a:defRPr>
            </a:lvl3pPr>
            <a:lvl4pPr>
              <a:lnSpc>
                <a:spcPct val="100000"/>
              </a:lnSpc>
              <a:defRPr sz="2400">
                <a:latin typeface="+mn-lt"/>
              </a:defRPr>
            </a:lvl4pPr>
            <a:lvl5pPr>
              <a:lnSpc>
                <a:spcPct val="100000"/>
              </a:lnSpc>
              <a:defRPr sz="2400">
                <a:latin typeface="+mn-lt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DA4093C2-D967-49B2-A762-5BF255A58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  <a:lvl2pPr>
              <a:defRPr sz="3200">
                <a:latin typeface="+mn-lt"/>
              </a:defRPr>
            </a:lvl2pPr>
            <a:lvl3pPr>
              <a:defRPr sz="28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F7C811B0-2A83-4FBA-80BA-AEFB8C7CC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86D2C1D3-CD4A-471F-B5AA-29FB6D26D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F7BF65F2-4E83-43E5-8D17-E8D9D1CFF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5842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140AE88D-6F19-492C-8FF8-C614D1D15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7859" y="104775"/>
            <a:ext cx="7058347" cy="132556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ADB20587-5589-46E5-AFDE-DA85FD028B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Autofit/>
          </a:bodyPr>
          <a:lstStyle>
            <a:lvl1pPr marL="0" indent="0">
              <a:buNone/>
              <a:defRPr sz="32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0EA90D4B-9BE6-4686-8305-FC5EA17271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00AEF2BC-AC8E-43DF-969C-02051D7E31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23398" y="1681163"/>
            <a:ext cx="5231990" cy="823912"/>
          </a:xfrm>
        </p:spPr>
        <p:txBody>
          <a:bodyPr anchor="b">
            <a:noAutofit/>
          </a:bodyPr>
          <a:lstStyle>
            <a:lvl1pPr marL="0" indent="0">
              <a:buNone/>
              <a:defRPr sz="32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xmlns="" id="{61890A27-6A2E-46C4-8682-ECE3F61280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xmlns="" id="{1203881A-53F0-45FD-9580-F54B59240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xmlns="" id="{74686B07-8A04-4B81-A64A-2EA95CD4C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xmlns="" id="{F73B36A7-E0F6-4484-94D0-730A28F97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46865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8695A797-630B-4DAD-B399-DA9091D08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FF1AEA3B-C4E9-46BE-8C98-5EFA4CBDE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AB45D512-8E28-416E-9714-858311459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245856FF-0C01-4C8C-B6D5-9EC7BC025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3180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15C2C33-81FA-4E3C-BA0A-1851A567B2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272" y="1500028"/>
            <a:ext cx="10900881" cy="986320"/>
          </a:xfrm>
        </p:spPr>
        <p:txBody>
          <a:bodyPr anchor="b"/>
          <a:lstStyle>
            <a:lvl1pPr algn="ctr">
              <a:defRPr sz="60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09712CF5-5685-49E1-85C3-4975F7BFB90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7272" y="2486348"/>
            <a:ext cx="10900881" cy="3626776"/>
          </a:xfrm>
        </p:spPr>
        <p:txBody>
          <a:bodyPr>
            <a:normAutofit/>
          </a:bodyPr>
          <a:lstStyle>
            <a:lvl1pPr marL="457200" indent="-457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32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  <a:p>
            <a:r>
              <a:rPr lang="fr-FR" dirty="0"/>
              <a:t> </a:t>
            </a:r>
          </a:p>
          <a:p>
            <a:r>
              <a:rPr lang="fr-FR" dirty="0"/>
              <a:t> </a:t>
            </a:r>
          </a:p>
          <a:p>
            <a:r>
              <a:rPr lang="fr-FR" dirty="0"/>
              <a:t>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6D09DE22-AD77-469E-AC57-E979D870F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A333333A-87ED-4C95-B3F1-884E6C3B0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AB2EE241-917E-436B-BE82-84FBD19D2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35941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5F57B964-BFF8-4997-A02B-36B3CACBB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xmlns="" id="{AA994773-FFB7-495C-8D99-B6D5F9B3B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9E993559-AA36-46F1-A939-A33CEFE4A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68778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8399DDAE-F0F8-406D-B14C-9723306439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1428108"/>
            <a:ext cx="3932237" cy="629292"/>
          </a:xfrm>
        </p:spPr>
        <p:txBody>
          <a:bodyPr anchor="b">
            <a:normAutofit/>
          </a:bodyPr>
          <a:lstStyle>
            <a:lvl1pPr>
              <a:defRPr sz="3200">
                <a:latin typeface="+mn-lt"/>
              </a:defRPr>
            </a:lvl1pPr>
          </a:lstStyle>
          <a:p>
            <a:r>
              <a:rPr lang="fr-FR" dirty="0"/>
              <a:t>Modifiez le style du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4A0924DA-2DF1-40E8-8258-AFF611BDE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428108"/>
            <a:ext cx="6172200" cy="4432942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  <a:lvl2pPr>
              <a:defRPr sz="3200">
                <a:latin typeface="+mn-lt"/>
              </a:defRPr>
            </a:lvl2pPr>
            <a:lvl3pPr>
              <a:defRPr sz="28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77FF2C64-A9E0-4923-9CAF-D6A843B476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F055D507-F8BF-4C1B-8CC0-1D232A46D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01208F8F-745E-44B5-AD99-CCE3D1570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63AB5156-0B0E-407C-8928-014EF1404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91221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40873E7-FF98-4FB7-97D2-8613FF4255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1520575"/>
            <a:ext cx="3932237" cy="536824"/>
          </a:xfrm>
        </p:spPr>
        <p:txBody>
          <a:bodyPr anchor="b"/>
          <a:lstStyle>
            <a:lvl1pPr>
              <a:defRPr sz="3200">
                <a:latin typeface="+mn-lt"/>
              </a:defRPr>
            </a:lvl1pPr>
          </a:lstStyle>
          <a:p>
            <a:r>
              <a:rPr lang="fr-FR" dirty="0"/>
              <a:t>Modifiez le style du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xmlns="" id="{156FFA29-5847-453D-B16A-F19CD1350D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520575"/>
            <a:ext cx="6172200" cy="4340475"/>
          </a:xfrm>
        </p:spPr>
        <p:txBody>
          <a:bodyPr/>
          <a:lstStyle>
            <a:lvl1pPr marL="0" indent="0">
              <a:buNone/>
              <a:defRPr sz="3200">
                <a:latin typeface="+mn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E162BF5B-805E-4F78-8B4D-9B5CF6CFDB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400"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4E5FB34F-0D64-42B2-8DF4-7FE235E48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AA0DD71C-2F3E-4175-8969-8F091AECA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8E4E7506-D45B-4CD9-9C83-C42B64CA5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06071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1151B7E5-CC8E-48A2-AB3E-9637CD85D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E7BC1D72-3F42-4C06-A61F-93E5EF3CE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C8E6E833-B8B5-46EE-99FD-0329A8853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6FE84735-5B31-4B2E-BD03-610B03564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A9EB6D0D-A9D1-44F3-A3F6-414E6EA69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189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xmlns="" id="{431959AF-6BD7-4C1D-B3F9-A19B47AFDE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500027"/>
            <a:ext cx="2628900" cy="4676936"/>
          </a:xfrm>
        </p:spPr>
        <p:txBody>
          <a:bodyPr vert="eaVert"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9E872331-7BD2-4B8A-B754-6E6165ED04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500027"/>
            <a:ext cx="7734300" cy="4676936"/>
          </a:xfrm>
        </p:spPr>
        <p:txBody>
          <a:bodyPr vert="eaVert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C618F18A-B521-4B5A-893D-64616DA97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E17EE7DA-5715-47A5-A4D8-4ABFE85FD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64C66941-9E9D-412C-AC7C-7CECA2133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4574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65BF5D7F-AAC5-4C4E-B0B0-60304CED6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77638373-D14D-450A-849B-6BD7DD2320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50000"/>
              </a:lnSpc>
              <a:defRPr sz="4000">
                <a:latin typeface="+mn-lt"/>
              </a:defRPr>
            </a:lvl1pPr>
            <a:lvl2pPr>
              <a:lnSpc>
                <a:spcPct val="150000"/>
              </a:lnSpc>
              <a:defRPr sz="3600">
                <a:latin typeface="+mn-lt"/>
              </a:defRPr>
            </a:lvl2pPr>
            <a:lvl3pPr>
              <a:lnSpc>
                <a:spcPct val="150000"/>
              </a:lnSpc>
              <a:defRPr sz="3200">
                <a:latin typeface="+mn-lt"/>
              </a:defRPr>
            </a:lvl3pPr>
            <a:lvl4pPr>
              <a:lnSpc>
                <a:spcPct val="150000"/>
              </a:lnSpc>
              <a:defRPr sz="2800">
                <a:latin typeface="+mn-lt"/>
              </a:defRPr>
            </a:lvl4pPr>
            <a:lvl5pPr>
              <a:lnSpc>
                <a:spcPct val="150000"/>
              </a:lnSpc>
              <a:defRPr sz="2800">
                <a:latin typeface="+mn-lt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B0295595-9454-4CA6-8B6E-5BCC910A2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B4CACACC-22BB-4C90-8457-882FC274B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15F2EE4E-D616-48B7-983B-EF6900FA4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2379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8162BA36-2795-4D03-8710-7859914A0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582221"/>
            <a:ext cx="10521950" cy="1047964"/>
          </a:xfrm>
        </p:spPr>
        <p:txBody>
          <a:bodyPr anchor="b"/>
          <a:lstStyle>
            <a:lvl1pPr>
              <a:defRPr sz="60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6C2123E8-19D3-444D-9F93-B45E6E25F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630184"/>
            <a:ext cx="10515600" cy="328480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FFEF58A9-B318-41E5-AE81-99E410380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7FCE491A-4678-4627-89BA-574C6A913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4137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A911267-5754-4860-B538-C98943667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39AC87F3-1EAF-4EF4-A6E6-B9F5B7C3A1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50544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600">
                <a:latin typeface="+mn-lt"/>
              </a:defRPr>
            </a:lvl1pPr>
            <a:lvl2pPr>
              <a:lnSpc>
                <a:spcPct val="100000"/>
              </a:lnSpc>
              <a:defRPr sz="3200">
                <a:latin typeface="+mn-lt"/>
              </a:defRPr>
            </a:lvl2pPr>
            <a:lvl3pPr>
              <a:lnSpc>
                <a:spcPct val="100000"/>
              </a:lnSpc>
              <a:defRPr sz="2800">
                <a:latin typeface="+mn-lt"/>
              </a:defRPr>
            </a:lvl3pPr>
            <a:lvl4pPr>
              <a:lnSpc>
                <a:spcPct val="100000"/>
              </a:lnSpc>
              <a:defRPr sz="2400">
                <a:latin typeface="+mn-lt"/>
              </a:defRPr>
            </a:lvl4pPr>
            <a:lvl5pPr>
              <a:lnSpc>
                <a:spcPct val="100000"/>
              </a:lnSpc>
              <a:defRPr sz="2400">
                <a:latin typeface="+mn-lt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DA4093C2-D967-49B2-A762-5BF255A58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  <a:lvl2pPr>
              <a:defRPr sz="3200">
                <a:latin typeface="+mn-lt"/>
              </a:defRPr>
            </a:lvl2pPr>
            <a:lvl3pPr>
              <a:defRPr sz="28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F7C811B0-2A83-4FBA-80BA-AEFB8C7CC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86D2C1D3-CD4A-471F-B5AA-29FB6D26D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F7BF65F2-4E83-43E5-8D17-E8D9D1CFF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1965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140AE88D-6F19-492C-8FF8-C614D1D15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7859" y="104775"/>
            <a:ext cx="7058347" cy="132556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ADB20587-5589-46E5-AFDE-DA85FD028B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Autofit/>
          </a:bodyPr>
          <a:lstStyle>
            <a:lvl1pPr marL="0" indent="0">
              <a:buNone/>
              <a:defRPr sz="32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0EA90D4B-9BE6-4686-8305-FC5EA17271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00AEF2BC-AC8E-43DF-969C-02051D7E31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23398" y="1681163"/>
            <a:ext cx="5231990" cy="823912"/>
          </a:xfrm>
        </p:spPr>
        <p:txBody>
          <a:bodyPr anchor="b">
            <a:noAutofit/>
          </a:bodyPr>
          <a:lstStyle>
            <a:lvl1pPr marL="0" indent="0">
              <a:buNone/>
              <a:defRPr sz="32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xmlns="" id="{61890A27-6A2E-46C4-8682-ECE3F61280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xmlns="" id="{1203881A-53F0-45FD-9580-F54B59240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xmlns="" id="{74686B07-8A04-4B81-A64A-2EA95CD4C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xmlns="" id="{F73B36A7-E0F6-4484-94D0-730A28F97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6138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8695A797-630B-4DAD-B399-DA9091D08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FF1AEA3B-C4E9-46BE-8C98-5EFA4CBDE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AB45D512-8E28-416E-9714-858311459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245856FF-0C01-4C8C-B6D5-9EC7BC025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7892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5F57B964-BFF8-4997-A02B-36B3CACBB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xmlns="" id="{AA994773-FFB7-495C-8D99-B6D5F9B3B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9E993559-AA36-46F1-A939-A33CEFE4A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3565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8399DDAE-F0F8-406D-B14C-9723306439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1428108"/>
            <a:ext cx="3932237" cy="629292"/>
          </a:xfrm>
        </p:spPr>
        <p:txBody>
          <a:bodyPr anchor="b">
            <a:normAutofit/>
          </a:bodyPr>
          <a:lstStyle>
            <a:lvl1pPr>
              <a:defRPr sz="3200">
                <a:latin typeface="+mn-lt"/>
              </a:defRPr>
            </a:lvl1pPr>
          </a:lstStyle>
          <a:p>
            <a:r>
              <a:rPr lang="fr-FR" dirty="0"/>
              <a:t>Modifiez le style du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4A0924DA-2DF1-40E8-8258-AFF611BDE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428108"/>
            <a:ext cx="6172200" cy="4432942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  <a:lvl2pPr>
              <a:defRPr sz="3200">
                <a:latin typeface="+mn-lt"/>
              </a:defRPr>
            </a:lvl2pPr>
            <a:lvl3pPr>
              <a:defRPr sz="28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77FF2C64-A9E0-4923-9CAF-D6A843B476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F055D507-F8BF-4C1B-8CC0-1D232A46D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01208F8F-745E-44B5-AD99-CCE3D1570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63AB5156-0B0E-407C-8928-014EF1404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8242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xmlns="" id="{D41C6372-E43F-4184-BC67-AD78FA283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323" y="820043"/>
            <a:ext cx="731799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E00A26A3-4A32-4063-B33B-16F5E48E45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366418"/>
            <a:ext cx="10515600" cy="4691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E3A00781-4A7F-48F1-AE76-E30A2DEB60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2FA5211F-C8E7-4283-A842-F78079169F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6A918EC9-8C19-4DFC-A724-4E0261E937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99849" y="586249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8" name="Image 4">
            <a:extLst>
              <a:ext uri="{FF2B5EF4-FFF2-40B4-BE49-F238E27FC236}">
                <a16:creationId xmlns:a16="http://schemas.microsoft.com/office/drawing/2014/main" xmlns="" id="{E4B21C15-330C-43C7-B3EE-C53A0401F1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3"/>
          <a:stretch/>
        </p:blipFill>
        <p:spPr>
          <a:xfrm>
            <a:off x="9982200" y="60417"/>
            <a:ext cx="2071575" cy="141806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xmlns="" id="{0F714A7A-8C2D-4368-B64E-B471D55E1606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1" y="38472"/>
            <a:ext cx="2880000" cy="1440637"/>
          </a:xfrm>
          <a:prstGeom prst="rect">
            <a:avLst/>
          </a:prstGeom>
        </p:spPr>
      </p:pic>
      <p:grpSp>
        <p:nvGrpSpPr>
          <p:cNvPr id="14" name="Groupe 13">
            <a:extLst>
              <a:ext uri="{FF2B5EF4-FFF2-40B4-BE49-F238E27FC236}">
                <a16:creationId xmlns:a16="http://schemas.microsoft.com/office/drawing/2014/main" xmlns="" id="{89CE6EA7-8DBD-4D34-AB24-CE9C986EBA3A}"/>
              </a:ext>
            </a:extLst>
          </p:cNvPr>
          <p:cNvGrpSpPr/>
          <p:nvPr userDrawn="1"/>
        </p:nvGrpSpPr>
        <p:grpSpPr>
          <a:xfrm>
            <a:off x="6632780" y="6356350"/>
            <a:ext cx="5420995" cy="454025"/>
            <a:chOff x="146649" y="94890"/>
            <a:chExt cx="5421031" cy="454649"/>
          </a:xfrm>
        </p:grpSpPr>
        <p:sp>
          <p:nvSpPr>
            <p:cNvPr id="15" name="ZoneTexte 8">
              <a:extLst>
                <a:ext uri="{FF2B5EF4-FFF2-40B4-BE49-F238E27FC236}">
                  <a16:creationId xmlns:a16="http://schemas.microsoft.com/office/drawing/2014/main" xmlns="" id="{4427D8FE-E39B-4627-AD12-2EB10CD22E77}"/>
                </a:ext>
              </a:extLst>
            </p:cNvPr>
            <p:cNvSpPr txBox="1"/>
            <p:nvPr userDrawn="1"/>
          </p:nvSpPr>
          <p:spPr>
            <a:xfrm>
              <a:off x="146649" y="172349"/>
              <a:ext cx="4876800" cy="377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100" b="1" kern="1200">
                  <a:solidFill>
                    <a:srgbClr val="3E8FBC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The action AI-NURECC initiative has received funding from the European Union </a:t>
              </a:r>
              <a:endParaRPr lang="fr-FR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xmlns="" id="{1466DC41-55B6-410D-9419-719ABA47BD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9675" y="94890"/>
              <a:ext cx="558005" cy="3718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5778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xmlns="" id="{D41C6372-E43F-4184-BC67-AD78FA283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323" y="128821"/>
            <a:ext cx="731799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E00A26A3-4A32-4063-B33B-16F5E48E45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649396"/>
            <a:ext cx="10515600" cy="4691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E3A00781-4A7F-48F1-AE76-E30A2DEB60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5394B-3B53-4662-AC64-CA528B3DAD84}" type="datetimeFigureOut">
              <a:rPr lang="fr-FR" smtClean="0"/>
              <a:t>01/11/2019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2FA5211F-C8E7-4283-A842-F78079169F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6A918EC9-8C19-4DFC-A724-4E0261E937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8" name="Image 4">
            <a:extLst>
              <a:ext uri="{FF2B5EF4-FFF2-40B4-BE49-F238E27FC236}">
                <a16:creationId xmlns:a16="http://schemas.microsoft.com/office/drawing/2014/main" xmlns="" id="{E4B21C15-330C-43C7-B3EE-C53A0401F1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3"/>
          <a:stretch/>
        </p:blipFill>
        <p:spPr>
          <a:xfrm>
            <a:off x="10130318" y="49758"/>
            <a:ext cx="2071575" cy="141806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8482BD2F-CE40-4DBD-85CA-D451CBE8FF56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42"/>
            <a:ext cx="2880000" cy="1440637"/>
          </a:xfrm>
          <a:prstGeom prst="rect">
            <a:avLst/>
          </a:prstGeom>
        </p:spPr>
      </p:pic>
      <p:grpSp>
        <p:nvGrpSpPr>
          <p:cNvPr id="12" name="Groupe 11">
            <a:extLst>
              <a:ext uri="{FF2B5EF4-FFF2-40B4-BE49-F238E27FC236}">
                <a16:creationId xmlns:a16="http://schemas.microsoft.com/office/drawing/2014/main" xmlns="" id="{30C02C55-DFB8-4047-BA30-6455C613AAF1}"/>
              </a:ext>
            </a:extLst>
          </p:cNvPr>
          <p:cNvGrpSpPr/>
          <p:nvPr userDrawn="1"/>
        </p:nvGrpSpPr>
        <p:grpSpPr>
          <a:xfrm>
            <a:off x="6669877" y="6403975"/>
            <a:ext cx="5420995" cy="454025"/>
            <a:chOff x="146649" y="94890"/>
            <a:chExt cx="5421031" cy="454649"/>
          </a:xfrm>
        </p:grpSpPr>
        <p:sp>
          <p:nvSpPr>
            <p:cNvPr id="13" name="ZoneTexte 8">
              <a:extLst>
                <a:ext uri="{FF2B5EF4-FFF2-40B4-BE49-F238E27FC236}">
                  <a16:creationId xmlns:a16="http://schemas.microsoft.com/office/drawing/2014/main" xmlns="" id="{4427D8FE-E39B-4627-AD12-2EB10CD22E77}"/>
                </a:ext>
              </a:extLst>
            </p:cNvPr>
            <p:cNvSpPr txBox="1"/>
            <p:nvPr userDrawn="1"/>
          </p:nvSpPr>
          <p:spPr>
            <a:xfrm>
              <a:off x="146649" y="172349"/>
              <a:ext cx="4876800" cy="377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100" b="1" kern="1200">
                  <a:solidFill>
                    <a:srgbClr val="3E8FBC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The action AI-NURECC initiative has received funding from the European Union </a:t>
              </a:r>
              <a:endParaRPr lang="fr-FR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xmlns="" id="{1466DC41-55B6-410D-9419-719ABA47BD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9675" y="94890"/>
              <a:ext cx="558005" cy="3718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93032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508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254125" indent="-3397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1701800" indent="-3302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2147888" indent="-3190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cpmr.org/policy-work/cohesion/ai-nurecc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euromontana.org/" TargetMode="Externa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euromontana.org/" TargetMode="Externa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euromontana.org/" TargetMode="Externa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euromontana.org/" TargetMode="Externa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euromontana.org/" TargetMode="Externa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euromontana.org/" TargetMode="Externa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euromontana.org/" TargetMode="Externa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euromontana.org/" TargetMode="Externa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59613A4-903B-4530-863F-91A860FE4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6446" y="2463282"/>
            <a:ext cx="8907694" cy="3320161"/>
          </a:xfrm>
        </p:spPr>
        <p:txBody>
          <a:bodyPr>
            <a:normAutofit fontScale="90000"/>
          </a:bodyPr>
          <a:lstStyle/>
          <a:p>
            <a:r>
              <a:rPr lang="fr-BE" sz="10000" dirty="0">
                <a:solidFill>
                  <a:srgbClr val="3E8FBC"/>
                </a:solidFill>
              </a:rPr>
              <a:t>AI-NURECC</a:t>
            </a:r>
            <a:r>
              <a:rPr lang="fr-BE" sz="8900" dirty="0">
                <a:solidFill>
                  <a:srgbClr val="3E8FBC"/>
                </a:solidFill>
              </a:rPr>
              <a:t/>
            </a:r>
            <a:br>
              <a:rPr lang="fr-BE" sz="8900" dirty="0">
                <a:solidFill>
                  <a:srgbClr val="3E8FBC"/>
                </a:solidFill>
              </a:rPr>
            </a:br>
            <a:r>
              <a:rPr lang="fr-BE" sz="8900" dirty="0">
                <a:solidFill>
                  <a:srgbClr val="3E8FBC"/>
                </a:solidFill>
              </a:rPr>
              <a:t> Initiative</a:t>
            </a:r>
            <a:r>
              <a:rPr lang="fr-BE" dirty="0">
                <a:solidFill>
                  <a:srgbClr val="3E8FBC"/>
                </a:solidFill>
              </a:rPr>
              <a:t/>
            </a:r>
            <a:br>
              <a:rPr lang="fr-BE" dirty="0">
                <a:solidFill>
                  <a:srgbClr val="3E8FBC"/>
                </a:solidFill>
              </a:rPr>
            </a:br>
            <a:endParaRPr lang="fr-BE" dirty="0">
              <a:solidFill>
                <a:srgbClr val="3E8F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470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2ED98438-9F5B-4787-BEC7-70ED2F80C4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936" y="5427799"/>
            <a:ext cx="9144000" cy="480556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fr-FR" b="1" u="sng" dirty="0">
                <a:solidFill>
                  <a:srgbClr val="4472C4"/>
                </a:solidFill>
                <a:hlinkClick r:id="rId2"/>
              </a:rPr>
              <a:t>http://cpmr.org/policy-work/cohesion/ai-nurecc/</a:t>
            </a:r>
            <a:endParaRPr lang="fr-FR" b="1" dirty="0">
              <a:solidFill>
                <a:srgbClr val="4472C4"/>
              </a:solidFill>
            </a:endParaRPr>
          </a:p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2F2696DD-70FC-43D2-8C07-268DAC9920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000" y="-11289"/>
            <a:ext cx="2880000" cy="1915200"/>
          </a:xfrm>
          <a:prstGeom prst="rect">
            <a:avLst/>
          </a:prstGeom>
        </p:spPr>
      </p:pic>
      <p:sp>
        <p:nvSpPr>
          <p:cNvPr id="13" name="TextBox 8">
            <a:extLst>
              <a:ext uri="{FF2B5EF4-FFF2-40B4-BE49-F238E27FC236}">
                <a16:creationId xmlns:a16="http://schemas.microsoft.com/office/drawing/2014/main" xmlns="" id="{4F93AE7D-1098-4E4E-B14F-D3AA208B5071}"/>
              </a:ext>
            </a:extLst>
          </p:cNvPr>
          <p:cNvSpPr txBox="1"/>
          <p:nvPr/>
        </p:nvSpPr>
        <p:spPr>
          <a:xfrm>
            <a:off x="377092" y="4208586"/>
            <a:ext cx="92612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4400" b="1" i="1" dirty="0" smtClean="0">
                <a:solidFill>
                  <a:srgbClr val="FF0000"/>
                </a:solidFill>
                <a:latin typeface="Georgia" pitchFamily="18" charset="0"/>
              </a:rPr>
              <a:t>Unsustainable              </a:t>
            </a:r>
            <a:r>
              <a:rPr lang="en-GB" sz="4400" b="1" i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Right</a:t>
            </a:r>
            <a:endParaRPr lang="en-GB" sz="96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3074" name="Picture 2" descr="Risultato immagine per immagine bilanc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35" y="1617785"/>
            <a:ext cx="4462310" cy="2231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Visualizza immagine di origin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5292" y="1463876"/>
            <a:ext cx="2625970" cy="262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2953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482755" y="1412356"/>
            <a:ext cx="1110586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dirty="0" smtClean="0">
                <a:solidFill>
                  <a:srgbClr val="0066FF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Dietro ogni problema e/o difficoltà </a:t>
            </a:r>
          </a:p>
          <a:p>
            <a:pPr algn="ctr"/>
            <a:endParaRPr lang="it-IT" sz="2400" dirty="0" smtClean="0">
              <a:solidFill>
                <a:srgbClr val="0066FF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  <a:p>
            <a:pPr algn="ctr"/>
            <a:r>
              <a:rPr lang="it-IT" sz="9600" dirty="0" smtClean="0">
                <a:solidFill>
                  <a:srgbClr val="FF0000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c’è un’opportunità</a:t>
            </a:r>
            <a:endParaRPr lang="it-IT" sz="9600" dirty="0">
              <a:solidFill>
                <a:srgbClr val="FF0000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log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0539" y="408913"/>
            <a:ext cx="466725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5" y="4172755"/>
            <a:ext cx="4027869" cy="2685246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0527" y="4172755"/>
            <a:ext cx="3481473" cy="2611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735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736" y="377295"/>
            <a:ext cx="466725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tangolo 5"/>
          <p:cNvSpPr/>
          <p:nvPr/>
        </p:nvSpPr>
        <p:spPr>
          <a:xfrm>
            <a:off x="263611" y="1498239"/>
            <a:ext cx="1152055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European mountain </a:t>
            </a:r>
            <a:r>
              <a:rPr lang="en-US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conventions</a:t>
            </a:r>
          </a:p>
          <a:p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(preparatory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documents, conference pages and declarations) - 2008, Brig, Switzerland ‘How to generate added value from Europe’s mountains?’ : Declaration – Conference page- Proceedings - 2010, Lillehammer, Norway ‘European mountain regions : a spirit of innovation’ : Declaration – Conference page and presentations – Conference booklet with 11 initiatives - Proceedings - 2012,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Chambéry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France ’Youth to the top: the mountain path to the future’ : Declaration – conference background paper - Conference page and presentations – ‘Mountain Youth’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Blog</a:t>
            </a:r>
          </a:p>
          <a:p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</a:t>
            </a:r>
            <a:r>
              <a:rPr lang="en-US" sz="16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Euromontana</a:t>
            </a:r>
            <a:r>
              <a:rPr lang="en-US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annual </a:t>
            </a:r>
            <a:r>
              <a:rPr lang="en-US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conferences</a:t>
            </a:r>
          </a:p>
          <a:p>
            <a:r>
              <a:rPr lang="en-US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2002  Molise </a:t>
            </a:r>
            <a:r>
              <a:rPr lang="en-US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2007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Pietra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Neamt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Romania – « Towards integrated Mountain Areas Development and its recognition in the Common agricultural policy - Shaping the New European Space » - Report - 2009,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Arantzazu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Basque Country, Spain ‘Europe’s mountain bonus : how land management produces positive externalities and the related policies and opportunities’– Conference background paper – report – page with presentations - 2011, Inverness, Scotland ‘Sustainable active tourism : mountain regions leading Europe in finding innovative solutions’– Conference background paper, Conference recommendations on sustainable mountain tourism – conference page with presentations </a:t>
            </a:r>
            <a:endParaRPr lang="en-US" sz="1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Euromontana</a:t>
            </a:r>
            <a:r>
              <a:rPr lang="en-US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thematic position papers </a:t>
            </a:r>
            <a:endParaRPr lang="en-US" sz="16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Agriculture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rural development : response to consultation 2011 on the CAP - summary (2011) - Territorial cohesion and regional policy : Response to consultation 2011 on Vth Cohesion report – Preliminary study: The role of mountain regions and territorial cohesion (2008) - Energy in mountain areas : Full position paper – Summary (2009) - Services of general interest : Full position paper – Summaries for policy makers or stakeholders (2011) - Revision of regional aid guidelines and state aid rules: Taking into account mountain areas (2011) </a:t>
            </a:r>
            <a:endParaRPr lang="en-US" sz="1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US" sz="11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Euromontana</a:t>
            </a:r>
            <a:r>
              <a:rPr lang="en-US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studies on mountain </a:t>
            </a:r>
            <a:r>
              <a:rPr 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areas</a:t>
            </a:r>
          </a:p>
          <a:p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Exchange of experience on development initiatives regarding services of general interest (2006) - Challenges of pastoralism: exchange of innovative experiences for a sustainable future (2007) - Develop attractiveness of rural territories through collective strategies: culture and tourism (2008) - The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utilisation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mountain wood and the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organisation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mountain wood industries (2012</a:t>
            </a:r>
            <a:endParaRPr lang="it-IT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319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482755" y="1217943"/>
            <a:ext cx="1110586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600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Percorsi di programmazione </a:t>
            </a:r>
            <a:r>
              <a:rPr lang="it-IT" sz="3600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600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it-IT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Percorsi di integrazione</a:t>
            </a:r>
          </a:p>
          <a:p>
            <a:pPr algn="just"/>
            <a:endParaRPr lang="it-IT" sz="2400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it-IT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Integrazione fra fondi </a:t>
            </a:r>
            <a:r>
              <a:rPr lang="it-IT" sz="3600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it-IT" sz="3600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Revisione Aiuti di Stato</a:t>
            </a:r>
          </a:p>
          <a:p>
            <a:pPr algn="just"/>
            <a:endParaRPr lang="it-IT" sz="2400" dirty="0" smtClean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it-IT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Revisione della fiscalità  </a:t>
            </a:r>
            <a:r>
              <a:rPr lang="it-IT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Inversione delle diseguaglianze</a:t>
            </a:r>
            <a:endParaRPr lang="it-IT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log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851" y="280782"/>
            <a:ext cx="466725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211" y="3922882"/>
            <a:ext cx="5189451" cy="2935117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6" y="3936314"/>
            <a:ext cx="4382529" cy="292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32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73371" y="1307166"/>
            <a:ext cx="11105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Lavoro, flessibilità, fiscalità</a:t>
            </a:r>
            <a:endParaRPr lang="it-IT" sz="2400" b="1" dirty="0" smtClean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Riconsiderare le politiche innovandole</a:t>
            </a:r>
            <a:endParaRPr lang="it-IT" b="1" dirty="0" smtClean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4800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Facilitare nuove opportunità</a:t>
            </a:r>
            <a:endParaRPr lang="it-IT" sz="4800" b="1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log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280" y="99692"/>
            <a:ext cx="466725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659" y="3708460"/>
            <a:ext cx="4184282" cy="3138212"/>
          </a:xfrm>
          <a:prstGeom prst="rect">
            <a:avLst/>
          </a:prstGeom>
        </p:spPr>
      </p:pic>
      <p:pic>
        <p:nvPicPr>
          <p:cNvPr id="2" name="Picture 2" descr="Visualizza immagine di origin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528" y="3709114"/>
            <a:ext cx="4997002" cy="3123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Visualizza immagine di origin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07188"/>
            <a:ext cx="4161692" cy="3125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44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448179" y="1189604"/>
            <a:ext cx="11105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i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Fiscalità differenziata</a:t>
            </a:r>
            <a:endParaRPr lang="it-IT" sz="2800" b="1" i="1" dirty="0" smtClean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Green </a:t>
            </a:r>
            <a:r>
              <a:rPr lang="it-IT" sz="48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opportunity</a:t>
            </a:r>
            <a:endParaRPr lang="it-IT" sz="2800" b="1" i="1" dirty="0" smtClean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4800" b="1" i="1" dirty="0" err="1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Raw</a:t>
            </a:r>
            <a:r>
              <a:rPr lang="it-IT" sz="4800" b="1" i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4800" b="1" i="1" dirty="0" err="1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  <a:r>
              <a:rPr lang="it-IT" sz="4800" b="1" i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4800" b="1" i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it-IT" sz="4800" b="1" i="1" dirty="0" err="1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</a:t>
            </a:r>
            <a:r>
              <a:rPr lang="it-IT" sz="4800" b="1" i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community</a:t>
            </a:r>
          </a:p>
        </p:txBody>
      </p:sp>
      <p:pic>
        <p:nvPicPr>
          <p:cNvPr id="1026" name="Picture 2" descr="log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297" y="175561"/>
            <a:ext cx="466725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3649362"/>
            <a:ext cx="4240342" cy="3180257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039" y="3635398"/>
            <a:ext cx="4258962" cy="3194222"/>
          </a:xfrm>
          <a:prstGeom prst="rect">
            <a:avLst/>
          </a:prstGeom>
        </p:spPr>
      </p:pic>
      <p:pic>
        <p:nvPicPr>
          <p:cNvPr id="2050" name="Picture 2" descr="Visualizza immagine di origin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297" y="3649363"/>
            <a:ext cx="4218416" cy="3167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657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482755" y="729887"/>
            <a:ext cx="11105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i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 </a:t>
            </a:r>
            <a:r>
              <a:rPr lang="it-IT" sz="4800" b="1" i="1" dirty="0" err="1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innovation</a:t>
            </a:r>
            <a:endParaRPr lang="it-IT" sz="4800" b="1" i="1" dirty="0" smtClean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 </a:t>
            </a:r>
            <a:r>
              <a:rPr lang="it-IT" sz="48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innovation</a:t>
            </a:r>
            <a:endParaRPr lang="it-IT" sz="48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4800" b="1" i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Cultural </a:t>
            </a:r>
            <a:r>
              <a:rPr lang="it-IT" sz="4800" b="1" i="1" dirty="0" err="1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disruption</a:t>
            </a:r>
            <a:endParaRPr lang="it-IT" sz="4800" b="1" i="1" dirty="0" smtClean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log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6" y="5576"/>
            <a:ext cx="466725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846" y="3122490"/>
            <a:ext cx="3634151" cy="2725612"/>
          </a:xfrm>
          <a:prstGeom prst="rect">
            <a:avLst/>
          </a:prstGeom>
        </p:spPr>
      </p:pic>
      <p:pic>
        <p:nvPicPr>
          <p:cNvPr id="2050" name="Picture 2" descr="Visualizza immagine di origin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659" y="3122489"/>
            <a:ext cx="4915187" cy="2764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6" y="3122489"/>
            <a:ext cx="4136087" cy="2776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282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474517" y="804029"/>
            <a:ext cx="11105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i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Lento &lt;&lt;&gt;&gt;Veloce</a:t>
            </a:r>
            <a:endParaRPr lang="it-IT" sz="2400" b="1" i="1" dirty="0" smtClean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Aree interne aree di opportunità</a:t>
            </a:r>
            <a:endParaRPr lang="it-IT" sz="2800" b="1" i="1" dirty="0" smtClean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4800" b="1" i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Programmazione unica</a:t>
            </a:r>
            <a:endParaRPr lang="it-IT" sz="4800" b="1" i="1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log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6725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689" y="3393706"/>
            <a:ext cx="4677508" cy="2631099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295" y="3393707"/>
            <a:ext cx="3369955" cy="252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385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482755" y="1125300"/>
            <a:ext cx="11105864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Far superare alle aree (</a:t>
            </a:r>
            <a:r>
              <a:rPr lang="it-IT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it-IT" sz="4800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interne</a:t>
            </a:r>
          </a:p>
          <a:p>
            <a:pPr algn="ctr"/>
            <a:r>
              <a:rPr lang="it-IT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L’isolamento con i suoi effetti più negativi</a:t>
            </a:r>
          </a:p>
          <a:p>
            <a:pPr algn="ctr"/>
            <a:endParaRPr lang="it-IT" sz="1400" dirty="0" smtClean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7200" dirty="0" smtClean="0">
                <a:solidFill>
                  <a:srgbClr val="0066FF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Accessibilità  </a:t>
            </a:r>
            <a:r>
              <a:rPr lang="it-IT" sz="7200" dirty="0" smtClean="0">
                <a:solidFill>
                  <a:srgbClr val="FF0000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Attrattività</a:t>
            </a:r>
          </a:p>
          <a:p>
            <a:pPr algn="ctr"/>
            <a:r>
              <a:rPr lang="it-IT" sz="4800" i="1" dirty="0" smtClean="0">
                <a:latin typeface="Tw Cen MT" panose="020B0602020104020603" pitchFamily="34" charset="0"/>
                <a:cs typeface="Times New Roman" panose="02020603050405020304" pitchFamily="18" charset="0"/>
              </a:rPr>
              <a:t>Cambiare la narrazione della montagna</a:t>
            </a:r>
            <a:endParaRPr lang="it-IT" sz="4000" i="1" dirty="0" smtClean="0">
              <a:latin typeface="Tw Cen MT" panose="020B0602020104020603" pitchFamily="34" charset="0"/>
              <a:cs typeface="Times New Roman" panose="02020603050405020304" pitchFamily="18" charset="0"/>
            </a:endParaRPr>
          </a:p>
          <a:p>
            <a:pPr algn="ctr"/>
            <a:r>
              <a:rPr lang="it-IT" sz="4400" i="1" dirty="0" smtClean="0">
                <a:solidFill>
                  <a:srgbClr val="FF0000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Non serve una profezia che autorealizza</a:t>
            </a:r>
          </a:p>
          <a:p>
            <a:pPr algn="ctr"/>
            <a:r>
              <a:rPr lang="it-IT" sz="4400" b="1" i="1" dirty="0" smtClean="0">
                <a:latin typeface="Tw Cen MT" panose="020B0602020104020603" pitchFamily="34" charset="0"/>
                <a:cs typeface="Times New Roman" panose="02020603050405020304" pitchFamily="18" charset="0"/>
              </a:rPr>
              <a:t>Metodo lavoro, innovazione, ricerca </a:t>
            </a:r>
            <a:endParaRPr lang="it-IT" sz="4400" b="1" i="1" dirty="0"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log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062" y="292960"/>
            <a:ext cx="466725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38386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</TotalTime>
  <Words>473</Words>
  <Application>Microsoft Office PowerPoint</Application>
  <PresentationFormat>Personalizzato</PresentationFormat>
  <Paragraphs>41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10</vt:i4>
      </vt:variant>
    </vt:vector>
  </HeadingPairs>
  <TitlesOfParts>
    <vt:vector size="12" baseType="lpstr">
      <vt:lpstr>Thème Office</vt:lpstr>
      <vt:lpstr>1_Thème Office</vt:lpstr>
      <vt:lpstr>AI-NURECC  Initiative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Hafida Michaud</dc:creator>
  <cp:lastModifiedBy>Valerio Carella</cp:lastModifiedBy>
  <cp:revision>46</cp:revision>
  <dcterms:created xsi:type="dcterms:W3CDTF">2018-04-25T10:40:51Z</dcterms:created>
  <dcterms:modified xsi:type="dcterms:W3CDTF">2019-11-01T08:46:59Z</dcterms:modified>
</cp:coreProperties>
</file>