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9"/>
  </p:notesMasterIdLst>
  <p:handoutMasterIdLst>
    <p:handoutMasterId r:id="rId10"/>
  </p:handoutMasterIdLst>
  <p:sldIdLst>
    <p:sldId id="268" r:id="rId3"/>
    <p:sldId id="286" r:id="rId4"/>
    <p:sldId id="285" r:id="rId5"/>
    <p:sldId id="283" r:id="rId6"/>
    <p:sldId id="287" r:id="rId7"/>
    <p:sldId id="261" r:id="rId8"/>
  </p:sldIdLst>
  <p:sldSz cx="12192000" cy="6858000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B6A0"/>
    <a:srgbClr val="3E8FBC"/>
    <a:srgbClr val="35342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-296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8" d="100"/>
          <a:sy n="108" d="100"/>
        </p:scale>
        <p:origin x="18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2653C40F-3BE2-4B7B-A1A0-220BA8E710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F4F1A88-A5C9-4858-991F-87320EC08A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3B71D-6FC8-4244-AA0C-A67D506379A8}" type="datetimeFigureOut">
              <a:rPr lang="fr-BE" smtClean="0"/>
              <a:t>05/11/19</a:t>
            </a:fld>
            <a:endParaRPr lang="fr-BE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B717463-E1B3-49D8-841A-2FA0745621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2BF49DD-7632-4743-9A02-F00056D6D4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C0ED0-02BA-42F1-92FB-097CCDE1B352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15608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884D4-D0AB-413E-A914-A7DAF4E20F0C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A5FF6-B418-400F-B70A-DA0BA27E1AEF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8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F6D047-A353-4D03-87C1-809F543B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704" y="1858700"/>
            <a:ext cx="8907694" cy="1325563"/>
          </a:xfrm>
        </p:spPr>
        <p:txBody>
          <a:bodyPr>
            <a:normAutofit/>
          </a:bodyPr>
          <a:lstStyle>
            <a:lvl1pPr algn="ctr">
              <a:defRPr sz="5400" b="1">
                <a:latin typeface="+mn-lt"/>
              </a:defRPr>
            </a:lvl1pPr>
          </a:lstStyle>
          <a:p>
            <a:endParaRPr lang="fr-BE" dirty="0"/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33740534-74F4-451D-8D77-064DC3AC8511}"/>
              </a:ext>
            </a:extLst>
          </p:cNvPr>
          <p:cNvSpPr txBox="1">
            <a:spLocks/>
          </p:cNvSpPr>
          <p:nvPr userDrawn="1"/>
        </p:nvSpPr>
        <p:spPr>
          <a:xfrm>
            <a:off x="1787704" y="3199083"/>
            <a:ext cx="8907694" cy="2636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>
              <a:latin typeface="+mn-lt"/>
            </a:endParaRPr>
          </a:p>
          <a:p>
            <a:endParaRPr lang="fr-BE" sz="4800" dirty="0">
              <a:latin typeface="+mn-lt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BCC863F3-F10C-4313-A214-275C525D19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87525" y="3338513"/>
            <a:ext cx="8907873" cy="2846387"/>
          </a:xfrm>
        </p:spPr>
        <p:txBody>
          <a:bodyPr>
            <a:normAutofit/>
          </a:bodyPr>
          <a:lstStyle>
            <a:lvl1pPr marL="0" indent="0" algn="ctr">
              <a:buNone/>
              <a:defRPr sz="4000"/>
            </a:lvl1pPr>
          </a:lstStyle>
          <a:p>
            <a:pPr lvl="0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60495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40873E7-FF98-4FB7-97D2-8613FF4255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520575"/>
            <a:ext cx="3932237" cy="536824"/>
          </a:xfrm>
        </p:spPr>
        <p:txBody>
          <a:bodyPr anchor="b"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156FFA29-5847-453D-B16A-F19CD1350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20575"/>
            <a:ext cx="6172200" cy="4340475"/>
          </a:xfrm>
        </p:spPr>
        <p:txBody>
          <a:bodyPr/>
          <a:lstStyle>
            <a:lvl1pPr marL="0" indent="0">
              <a:buNone/>
              <a:defRPr sz="3200">
                <a:latin typeface="+mn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E162BF5B-805E-4F78-8B4D-9B5CF6CFD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4E5FB34F-0D64-42B2-8DF4-7FE235E48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AA0DD71C-2F3E-4175-8969-8F091AEC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8E4E7506-D45B-4CD9-9C83-C42B64CA5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937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151B7E5-CC8E-48A2-AB3E-9637CD85D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E7BC1D72-3F42-4C06-A61F-93E5EF3CE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8E6E833-B8B5-46EE-99FD-0329A885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FE84735-5B31-4B2E-BD03-610B03564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A9EB6D0D-A9D1-44F3-A3F6-414E6EA6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860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431959AF-6BD7-4C1D-B3F9-A19B47AFD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00027"/>
            <a:ext cx="26289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9E872331-7BD2-4B8A-B754-6E6165ED0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500027"/>
            <a:ext cx="77343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618F18A-B521-4B5A-893D-64616DA97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E17EE7DA-5715-47A5-A4D8-4ABFE85F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64C66941-9E9D-412C-AC7C-7CECA2133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450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F6D047-A353-4D03-87C1-809F543B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704" y="1858700"/>
            <a:ext cx="8907694" cy="1325563"/>
          </a:xfrm>
        </p:spPr>
        <p:txBody>
          <a:bodyPr>
            <a:normAutofit/>
          </a:bodyPr>
          <a:lstStyle>
            <a:lvl1pPr algn="ctr">
              <a:defRPr sz="54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8824766-0929-4DDF-B5EF-7EBAD5E40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69722DE-ECDF-4BD7-86E3-101ADDF9F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196E6FF-C73D-4526-AFFE-9F0897C8E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33740534-74F4-451D-8D77-064DC3AC8511}"/>
              </a:ext>
            </a:extLst>
          </p:cNvPr>
          <p:cNvSpPr txBox="1">
            <a:spLocks/>
          </p:cNvSpPr>
          <p:nvPr userDrawn="1"/>
        </p:nvSpPr>
        <p:spPr>
          <a:xfrm>
            <a:off x="1787704" y="3199083"/>
            <a:ext cx="8907694" cy="2636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latin typeface="+mn-lt"/>
              </a:rPr>
              <a:t>Click to edit Master title style</a:t>
            </a:r>
          </a:p>
          <a:p>
            <a:endParaRPr lang="en-US" sz="4400" dirty="0">
              <a:latin typeface="+mn-lt"/>
            </a:endParaRPr>
          </a:p>
          <a:p>
            <a:endParaRPr lang="fr-BE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0247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5BF5D7F-AAC5-4C4E-B0B0-60304CED6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308833"/>
            <a:ext cx="7317995" cy="1325563"/>
          </a:xfrm>
        </p:spPr>
        <p:txBody>
          <a:bodyPr/>
          <a:lstStyle>
            <a:lvl1pPr algn="ctr"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77638373-D14D-450A-849B-6BD7DD2320E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630930"/>
            <a:ext cx="10515600" cy="4691954"/>
          </a:xfrm>
        </p:spPr>
        <p:txBody>
          <a:bodyPr/>
          <a:lstStyle>
            <a:lvl1pPr>
              <a:lnSpc>
                <a:spcPct val="150000"/>
              </a:lnSpc>
              <a:defRPr sz="4000">
                <a:latin typeface="+mn-lt"/>
              </a:defRPr>
            </a:lvl1pPr>
            <a:lvl2pPr>
              <a:lnSpc>
                <a:spcPct val="150000"/>
              </a:lnSpc>
              <a:defRPr sz="3600">
                <a:latin typeface="+mn-lt"/>
              </a:defRPr>
            </a:lvl2pPr>
            <a:lvl3pPr>
              <a:lnSpc>
                <a:spcPct val="150000"/>
              </a:lnSpc>
              <a:defRPr sz="3200">
                <a:latin typeface="+mn-lt"/>
              </a:defRPr>
            </a:lvl3pPr>
            <a:lvl4pPr>
              <a:lnSpc>
                <a:spcPct val="150000"/>
              </a:lnSpc>
              <a:defRPr sz="2800">
                <a:latin typeface="+mn-lt"/>
              </a:defRPr>
            </a:lvl4pPr>
            <a:lvl5pPr>
              <a:lnSpc>
                <a:spcPct val="150000"/>
              </a:lnSpc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B0295595-9454-4CA6-8B6E-5BCC910A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4CACACC-22BB-4C90-8457-882FC274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15F2EE4E-D616-48B7-983B-EF6900FA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23889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5C2C33-81FA-4E3C-BA0A-1851A567B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272" y="1500028"/>
            <a:ext cx="10900881" cy="98632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09712CF5-5685-49E1-85C3-4975F7BFB9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272" y="2486348"/>
            <a:ext cx="10900881" cy="3626776"/>
          </a:xfrm>
        </p:spPr>
        <p:txBody>
          <a:bodyPr>
            <a:normAutofit/>
          </a:bodyPr>
          <a:lstStyle>
            <a:lvl1pPr marL="457200" indent="-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2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D09DE22-AD77-469E-AC57-E979D870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A333333A-87ED-4C95-B3F1-884E6C3B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AB2EE241-917E-436B-BE82-84FBD19D2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0208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162BA36-2795-4D03-8710-7859914A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582221"/>
            <a:ext cx="10521950" cy="1047964"/>
          </a:xfrm>
        </p:spPr>
        <p:txBody>
          <a:bodyPr anchor="b"/>
          <a:lstStyle>
            <a:lvl1pPr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6C2123E8-19D3-444D-9F93-B45E6E25FB5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2630184"/>
            <a:ext cx="10515600" cy="328480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3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FFEF58A9-B318-41E5-AE81-99E41038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7FCE491A-4678-4627-89BA-574C6A91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3A64D54F-7AD1-410D-88E4-97C38A784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411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A911267-5754-4860-B538-C9894366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39AC87F3-1EAF-4EF4-A6E6-B9F5B7C3A1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054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600">
                <a:latin typeface="+mn-lt"/>
              </a:defRPr>
            </a:lvl1pPr>
            <a:lvl2pPr>
              <a:lnSpc>
                <a:spcPct val="100000"/>
              </a:lnSpc>
              <a:defRPr sz="3200">
                <a:latin typeface="+mn-lt"/>
              </a:defRPr>
            </a:lvl2pPr>
            <a:lvl3pPr>
              <a:lnSpc>
                <a:spcPct val="100000"/>
              </a:lnSpc>
              <a:defRPr sz="2800">
                <a:latin typeface="+mn-lt"/>
              </a:defRPr>
            </a:lvl3pPr>
            <a:lvl4pPr>
              <a:lnSpc>
                <a:spcPct val="100000"/>
              </a:lnSpc>
              <a:defRPr sz="2400">
                <a:latin typeface="+mn-lt"/>
              </a:defRPr>
            </a:lvl4pPr>
            <a:lvl5pPr>
              <a:lnSpc>
                <a:spcPct val="100000"/>
              </a:lnSpc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DA4093C2-D967-49B2-A762-5BF255A58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7C811B0-2A83-4FBA-80BA-AEFB8C7CC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86D2C1D3-CD4A-471F-B5AA-29FB6D26D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F7BF65F2-4E83-43E5-8D17-E8D9D1CFF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584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40AE88D-6F19-492C-8FF8-C614D1D1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9" y="104775"/>
            <a:ext cx="7058347" cy="132556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ADB20587-5589-46E5-AFDE-DA85FD028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0EA90D4B-9BE6-4686-8305-FC5EA1727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00AEF2BC-AC8E-43DF-969C-02051D7E3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3398" y="1681163"/>
            <a:ext cx="5231990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61890A27-6A2E-46C4-8682-ECE3F61280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1203881A-53F0-45FD-9580-F54B59240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74686B07-8A04-4B81-A64A-2EA95CD4C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F73B36A7-E0F6-4484-94D0-730A28F9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686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695A797-630B-4DAD-B399-DA9091D0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FF1AEA3B-C4E9-46BE-8C98-5EFA4CBD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AB45D512-8E28-416E-9714-85831145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245856FF-0C01-4C8C-B6D5-9EC7BC02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18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5C2C33-81FA-4E3C-BA0A-1851A567B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272" y="1500028"/>
            <a:ext cx="10900881" cy="98632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09712CF5-5685-49E1-85C3-4975F7BFB9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272" y="2486348"/>
            <a:ext cx="10900881" cy="3626776"/>
          </a:xfrm>
        </p:spPr>
        <p:txBody>
          <a:bodyPr>
            <a:normAutofit/>
          </a:bodyPr>
          <a:lstStyle>
            <a:lvl1pPr marL="457200" indent="-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32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D09DE22-AD77-469E-AC57-E979D870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A333333A-87ED-4C95-B3F1-884E6C3B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AB2EE241-917E-436B-BE82-84FBD19D2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3594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5F57B964-BFF8-4997-A02B-36B3CACB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AA994773-FFB7-495C-8D99-B6D5F9B3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9E993559-AA36-46F1-A939-A33CEFE4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877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399DDAE-F0F8-406D-B14C-9723306439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428108"/>
            <a:ext cx="3932237" cy="629292"/>
          </a:xfrm>
        </p:spPr>
        <p:txBody>
          <a:bodyPr anchor="b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4A0924DA-2DF1-40E8-8258-AFF611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8108"/>
            <a:ext cx="6172200" cy="4432942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77FF2C64-A9E0-4923-9CAF-D6A843B47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055D507-F8BF-4C1B-8CC0-1D232A46D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01208F8F-745E-44B5-AD99-CCE3D157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63AB5156-0B0E-407C-8928-014EF140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122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40873E7-FF98-4FB7-97D2-8613FF4255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520575"/>
            <a:ext cx="3932237" cy="536824"/>
          </a:xfrm>
        </p:spPr>
        <p:txBody>
          <a:bodyPr anchor="b"/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156FFA29-5847-453D-B16A-F19CD1350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20575"/>
            <a:ext cx="6172200" cy="4340475"/>
          </a:xfrm>
        </p:spPr>
        <p:txBody>
          <a:bodyPr/>
          <a:lstStyle>
            <a:lvl1pPr marL="0" indent="0">
              <a:buNone/>
              <a:defRPr sz="3200">
                <a:latin typeface="+mn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E162BF5B-805E-4F78-8B4D-9B5CF6CFD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4E5FB34F-0D64-42B2-8DF4-7FE235E48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AA0DD71C-2F3E-4175-8969-8F091AEC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8E4E7506-D45B-4CD9-9C83-C42B64CA5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6071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151B7E5-CC8E-48A2-AB3E-9637CD85D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E7BC1D72-3F42-4C06-A61F-93E5EF3CE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8E6E833-B8B5-46EE-99FD-0329A885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FE84735-5B31-4B2E-BD03-610B03564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A9EB6D0D-A9D1-44F3-A3F6-414E6EA6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18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431959AF-6BD7-4C1D-B3F9-A19B47AFD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00027"/>
            <a:ext cx="26289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9E872331-7BD2-4B8A-B754-6E6165ED0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500027"/>
            <a:ext cx="7734300" cy="4676936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618F18A-B521-4B5A-893D-64616DA97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E17EE7DA-5715-47A5-A4D8-4ABFE85F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64C66941-9E9D-412C-AC7C-7CECA2133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57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5BF5D7F-AAC5-4C4E-B0B0-60304CED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77638373-D14D-450A-849B-6BD7DD232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50000"/>
              </a:lnSpc>
              <a:defRPr sz="4000">
                <a:latin typeface="+mn-lt"/>
              </a:defRPr>
            </a:lvl1pPr>
            <a:lvl2pPr>
              <a:lnSpc>
                <a:spcPct val="150000"/>
              </a:lnSpc>
              <a:defRPr sz="3600">
                <a:latin typeface="+mn-lt"/>
              </a:defRPr>
            </a:lvl2pPr>
            <a:lvl3pPr>
              <a:lnSpc>
                <a:spcPct val="150000"/>
              </a:lnSpc>
              <a:defRPr sz="3200">
                <a:latin typeface="+mn-lt"/>
              </a:defRPr>
            </a:lvl3pPr>
            <a:lvl4pPr>
              <a:lnSpc>
                <a:spcPct val="150000"/>
              </a:lnSpc>
              <a:defRPr sz="2800">
                <a:latin typeface="+mn-lt"/>
              </a:defRPr>
            </a:lvl4pPr>
            <a:lvl5pPr>
              <a:lnSpc>
                <a:spcPct val="150000"/>
              </a:lnSpc>
              <a:defRPr sz="28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B0295595-9454-4CA6-8B6E-5BCC910A2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4CACACC-22BB-4C90-8457-882FC274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15F2EE4E-D616-48B7-983B-EF6900FA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379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162BA36-2795-4D03-8710-7859914A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582221"/>
            <a:ext cx="10521950" cy="1047964"/>
          </a:xfrm>
        </p:spPr>
        <p:txBody>
          <a:bodyPr anchor="b"/>
          <a:lstStyle>
            <a:lvl1pPr>
              <a:defRPr sz="60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6C2123E8-19D3-444D-9F93-B45E6E25F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30184"/>
            <a:ext cx="10515600" cy="328480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FFEF58A9-B318-41E5-AE81-99E41038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7FCE491A-4678-4627-89BA-574C6A91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137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A911267-5754-4860-B538-C9894366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39AC87F3-1EAF-4EF4-A6E6-B9F5B7C3A1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054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600">
                <a:latin typeface="+mn-lt"/>
              </a:defRPr>
            </a:lvl1pPr>
            <a:lvl2pPr>
              <a:lnSpc>
                <a:spcPct val="100000"/>
              </a:lnSpc>
              <a:defRPr sz="3200">
                <a:latin typeface="+mn-lt"/>
              </a:defRPr>
            </a:lvl2pPr>
            <a:lvl3pPr>
              <a:lnSpc>
                <a:spcPct val="100000"/>
              </a:lnSpc>
              <a:defRPr sz="2800">
                <a:latin typeface="+mn-lt"/>
              </a:defRPr>
            </a:lvl3pPr>
            <a:lvl4pPr>
              <a:lnSpc>
                <a:spcPct val="100000"/>
              </a:lnSpc>
              <a:defRPr sz="2400">
                <a:latin typeface="+mn-lt"/>
              </a:defRPr>
            </a:lvl4pPr>
            <a:lvl5pPr>
              <a:lnSpc>
                <a:spcPct val="100000"/>
              </a:lnSpc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DA4093C2-D967-49B2-A762-5BF255A58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7C811B0-2A83-4FBA-80BA-AEFB8C7CC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86D2C1D3-CD4A-471F-B5AA-29FB6D26D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F7BF65F2-4E83-43E5-8D17-E8D9D1CFF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965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40AE88D-6F19-492C-8FF8-C614D1D1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859" y="104775"/>
            <a:ext cx="7058347" cy="132556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ADB20587-5589-46E5-AFDE-DA85FD028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0EA90D4B-9BE6-4686-8305-FC5EA1727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00AEF2BC-AC8E-43DF-969C-02051D7E3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3398" y="1681163"/>
            <a:ext cx="5231990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61890A27-6A2E-46C4-8682-ECE3F61280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1203881A-53F0-45FD-9580-F54B59240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74686B07-8A04-4B81-A64A-2EA95CD4C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F73B36A7-E0F6-4484-94D0-730A28F9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13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695A797-630B-4DAD-B399-DA9091D0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FF1AEA3B-C4E9-46BE-8C98-5EFA4CBD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AB45D512-8E28-416E-9714-85831145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245856FF-0C01-4C8C-B6D5-9EC7BC02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89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5F57B964-BFF8-4997-A02B-36B3CACB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AA994773-FFB7-495C-8D99-B6D5F9B3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9E993559-AA36-46F1-A939-A33CEFE4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56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399DDAE-F0F8-406D-B14C-9723306439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428108"/>
            <a:ext cx="3932237" cy="629292"/>
          </a:xfrm>
        </p:spPr>
        <p:txBody>
          <a:bodyPr anchor="b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fr-FR" dirty="0"/>
              <a:t>Modifiez le style du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4A0924DA-2DF1-40E8-8258-AFF611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8108"/>
            <a:ext cx="6172200" cy="4432942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  <a:lvl2pPr>
              <a:defRPr sz="3200">
                <a:latin typeface="+mn-lt"/>
              </a:defRPr>
            </a:lvl2pPr>
            <a:lvl3pPr>
              <a:defRPr sz="28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77FF2C64-A9E0-4923-9CAF-D6A843B47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055D507-F8BF-4C1B-8CC0-1D232A46D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01208F8F-745E-44B5-AD99-CCE3D157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63AB5156-0B0E-407C-8928-014EF1404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EEFA-26A7-4421-B2A9-10BA79A04CB4}" type="slidenum">
              <a:rPr lang="fr-FR" smtClean="0"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24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5" Type="http://schemas.openxmlformats.org/officeDocument/2006/relationships/image" Target="../media/image2.jpeg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g"/><Relationship Id="rId15" Type="http://schemas.openxmlformats.org/officeDocument/2006/relationships/image" Target="../media/image2.jpeg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D41C6372-E43F-4184-BC67-AD78FA28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820043"/>
            <a:ext cx="73179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E00A26A3-4A32-4063-B33B-16F5E48E4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66418"/>
            <a:ext cx="10515600" cy="4691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E3A00781-4A7F-48F1-AE76-E30A2DEB6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FA5211F-C8E7-4283-A842-F78079169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6A918EC9-8C19-4DFC-A724-4E0261E93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99849" y="58624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Image 4">
            <a:extLst>
              <a:ext uri="{FF2B5EF4-FFF2-40B4-BE49-F238E27FC236}">
                <a16:creationId xmlns="" xmlns:a16="http://schemas.microsoft.com/office/drawing/2014/main" id="{E4B21C15-330C-43C7-B3EE-C53A0401F1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3"/>
          <a:stretch/>
        </p:blipFill>
        <p:spPr>
          <a:xfrm>
            <a:off x="9982200" y="60417"/>
            <a:ext cx="2071575" cy="14180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0F714A7A-8C2D-4368-B64E-B471D55E160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1" y="38472"/>
            <a:ext cx="2880000" cy="1440637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="" xmlns:a16="http://schemas.microsoft.com/office/drawing/2014/main" id="{89CE6EA7-8DBD-4D34-AB24-CE9C986EBA3A}"/>
              </a:ext>
            </a:extLst>
          </p:cNvPr>
          <p:cNvGrpSpPr/>
          <p:nvPr userDrawn="1"/>
        </p:nvGrpSpPr>
        <p:grpSpPr>
          <a:xfrm>
            <a:off x="6632780" y="6356350"/>
            <a:ext cx="5420995" cy="454025"/>
            <a:chOff x="146649" y="94890"/>
            <a:chExt cx="5421031" cy="454649"/>
          </a:xfrm>
        </p:grpSpPr>
        <p:sp>
          <p:nvSpPr>
            <p:cNvPr id="15" name="ZoneTexte 8">
              <a:extLst>
                <a:ext uri="{FF2B5EF4-FFF2-40B4-BE49-F238E27FC236}">
                  <a16:creationId xmlns="" xmlns:a16="http://schemas.microsoft.com/office/drawing/2014/main" id="{4427D8FE-E39B-4627-AD12-2EB10CD22E77}"/>
                </a:ext>
              </a:extLst>
            </p:cNvPr>
            <p:cNvSpPr txBox="1"/>
            <p:nvPr userDrawn="1"/>
          </p:nvSpPr>
          <p:spPr>
            <a:xfrm>
              <a:off x="146649" y="172349"/>
              <a:ext cx="4876800" cy="377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 kern="1200">
                  <a:solidFill>
                    <a:srgbClr val="3E8FBC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action AI-NURECC initiative has received funding from the European Union </a:t>
              </a:r>
              <a:endParaRPr lang="fr-FR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Image 15">
              <a:extLst>
                <a:ext uri="{FF2B5EF4-FFF2-40B4-BE49-F238E27FC236}">
                  <a16:creationId xmlns="" xmlns:a16="http://schemas.microsoft.com/office/drawing/2014/main" id="{1466DC41-55B6-410D-9419-719ABA47BD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675" y="94890"/>
              <a:ext cx="558005" cy="3718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5778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D41C6372-E43F-4184-BC67-AD78FA28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128821"/>
            <a:ext cx="73179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E00A26A3-4A32-4063-B33B-16F5E48E4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49396"/>
            <a:ext cx="10515600" cy="4691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E3A00781-4A7F-48F1-AE76-E30A2DEB6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394B-3B53-4662-AC64-CA528B3DAD84}" type="datetimeFigureOut">
              <a:rPr lang="fr-FR" smtClean="0"/>
              <a:t>05/11/19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FA5211F-C8E7-4283-A842-F78079169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6A918EC9-8C19-4DFC-A724-4E0261E93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Image 4">
            <a:extLst>
              <a:ext uri="{FF2B5EF4-FFF2-40B4-BE49-F238E27FC236}">
                <a16:creationId xmlns="" xmlns:a16="http://schemas.microsoft.com/office/drawing/2014/main" id="{E4B21C15-330C-43C7-B3EE-C53A0401F1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3"/>
          <a:stretch/>
        </p:blipFill>
        <p:spPr>
          <a:xfrm>
            <a:off x="10130318" y="49758"/>
            <a:ext cx="2071575" cy="14180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8482BD2F-CE40-4DBD-85CA-D451CBE8FF5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42"/>
            <a:ext cx="2880000" cy="1440637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="" xmlns:a16="http://schemas.microsoft.com/office/drawing/2014/main" id="{30C02C55-DFB8-4047-BA30-6455C613AAF1}"/>
              </a:ext>
            </a:extLst>
          </p:cNvPr>
          <p:cNvGrpSpPr/>
          <p:nvPr userDrawn="1"/>
        </p:nvGrpSpPr>
        <p:grpSpPr>
          <a:xfrm>
            <a:off x="6669877" y="6403975"/>
            <a:ext cx="5420995" cy="454025"/>
            <a:chOff x="146649" y="94890"/>
            <a:chExt cx="5421031" cy="454649"/>
          </a:xfrm>
        </p:grpSpPr>
        <p:sp>
          <p:nvSpPr>
            <p:cNvPr id="13" name="ZoneTexte 8">
              <a:extLst>
                <a:ext uri="{FF2B5EF4-FFF2-40B4-BE49-F238E27FC236}">
                  <a16:creationId xmlns="" xmlns:a16="http://schemas.microsoft.com/office/drawing/2014/main" id="{4427D8FE-E39B-4627-AD12-2EB10CD22E77}"/>
                </a:ext>
              </a:extLst>
            </p:cNvPr>
            <p:cNvSpPr txBox="1"/>
            <p:nvPr userDrawn="1"/>
          </p:nvSpPr>
          <p:spPr>
            <a:xfrm>
              <a:off x="146649" y="172349"/>
              <a:ext cx="4876800" cy="377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 kern="1200">
                  <a:solidFill>
                    <a:srgbClr val="3E8FBC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action AI-NURECC initiative has received funding from the European Union </a:t>
              </a:r>
              <a:endParaRPr lang="fr-FR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Image 13">
              <a:extLst>
                <a:ext uri="{FF2B5EF4-FFF2-40B4-BE49-F238E27FC236}">
                  <a16:creationId xmlns="" xmlns:a16="http://schemas.microsoft.com/office/drawing/2014/main" id="{1466DC41-55B6-410D-9419-719ABA47BD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675" y="94890"/>
              <a:ext cx="558005" cy="3718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303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508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125" indent="-3397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701800" indent="-330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147888" indent="-3190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Letizia.bindi@unimol.it" TargetMode="Externa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pmr.org/policy-work/cohesion/ai-nurecc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9613A4-903B-4530-863F-91A860FE4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446" y="2463282"/>
            <a:ext cx="8907694" cy="3320161"/>
          </a:xfrm>
        </p:spPr>
        <p:txBody>
          <a:bodyPr>
            <a:normAutofit fontScale="90000"/>
          </a:bodyPr>
          <a:lstStyle/>
          <a:p>
            <a:r>
              <a:rPr lang="fr-BE" sz="10000" dirty="0">
                <a:solidFill>
                  <a:srgbClr val="3E8FBC"/>
                </a:solidFill>
              </a:rPr>
              <a:t>AI-NURECC</a:t>
            </a:r>
            <a:r>
              <a:rPr lang="fr-BE" sz="8900" dirty="0">
                <a:solidFill>
                  <a:srgbClr val="3E8FBC"/>
                </a:solidFill>
              </a:rPr>
              <a:t/>
            </a:r>
            <a:br>
              <a:rPr lang="fr-BE" sz="8900" dirty="0">
                <a:solidFill>
                  <a:srgbClr val="3E8FBC"/>
                </a:solidFill>
              </a:rPr>
            </a:br>
            <a:r>
              <a:rPr lang="fr-BE" sz="8900" dirty="0">
                <a:solidFill>
                  <a:srgbClr val="3E8FBC"/>
                </a:solidFill>
              </a:rPr>
              <a:t> </a:t>
            </a:r>
            <a:r>
              <a:rPr lang="fr-BE" sz="8900" dirty="0" smtClean="0">
                <a:solidFill>
                  <a:srgbClr val="3E8FBC"/>
                </a:solidFill>
              </a:rPr>
              <a:t>Initiative</a:t>
            </a:r>
            <a:br>
              <a:rPr lang="fr-BE" sz="8900" dirty="0" smtClean="0">
                <a:solidFill>
                  <a:srgbClr val="3E8FBC"/>
                </a:solidFill>
              </a:rPr>
            </a:br>
            <a:r>
              <a:rPr lang="fr-BE" dirty="0">
                <a:solidFill>
                  <a:srgbClr val="FF0000"/>
                </a:solidFill>
              </a:rPr>
              <a:t/>
            </a:r>
            <a:br>
              <a:rPr lang="fr-BE" dirty="0">
                <a:solidFill>
                  <a:srgbClr val="FF0000"/>
                </a:solidFill>
              </a:rPr>
            </a:br>
            <a:r>
              <a:rPr lang="fr-BE" sz="2400" b="0" cap="small" dirty="0" smtClean="0">
                <a:solidFill>
                  <a:srgbClr val="FF0000"/>
                </a:solidFill>
              </a:rPr>
              <a:t>Letizia Bindi, </a:t>
            </a:r>
            <a:r>
              <a:rPr lang="fr-BE" sz="2400" b="0" cap="small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Università degli Studi del Molise</a:t>
            </a:r>
            <a:br>
              <a:rPr lang="fr-BE" sz="2400" b="0" cap="small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it-IT" sz="2400" b="0" dirty="0" smtClean="0">
                <a:solidFill>
                  <a:srgbClr val="3DB6A0"/>
                </a:solidFill>
              </a:rPr>
              <a:t>CULTURAL HERITAGE, LOCAL COMMUNITIES </a:t>
            </a:r>
            <a:br>
              <a:rPr lang="it-IT" sz="2400" b="0" dirty="0" smtClean="0">
                <a:solidFill>
                  <a:srgbClr val="3DB6A0"/>
                </a:solidFill>
              </a:rPr>
            </a:br>
            <a:r>
              <a:rPr lang="it-IT" sz="2400" b="0" dirty="0" smtClean="0">
                <a:solidFill>
                  <a:srgbClr val="3DB6A0"/>
                </a:solidFill>
              </a:rPr>
              <a:t>AND PARTICIPATORY PROCESSES</a:t>
            </a:r>
            <a:br>
              <a:rPr lang="it-IT" sz="2400" b="0" dirty="0" smtClean="0">
                <a:solidFill>
                  <a:srgbClr val="3DB6A0"/>
                </a:solidFill>
              </a:rPr>
            </a:br>
            <a:endParaRPr lang="fr-BE" b="0" dirty="0">
              <a:solidFill>
                <a:srgbClr val="3DB6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70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AD9878-3CE2-4847-A91A-A0D9D2E55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84" y="1649000"/>
            <a:ext cx="3932237" cy="629292"/>
          </a:xfrm>
        </p:spPr>
        <p:txBody>
          <a:bodyPr>
            <a:noAutofit/>
          </a:bodyPr>
          <a:lstStyle/>
          <a:p>
            <a:r>
              <a:rPr lang="fr-FR" sz="2400" dirty="0" smtClean="0">
                <a:solidFill>
                  <a:srgbClr val="3DB6A0"/>
                </a:solidFill>
              </a:rPr>
              <a:t>CULTURAL HERITAGE AND LOCAL EMPOWERMENT</a:t>
            </a:r>
            <a:endParaRPr lang="fr-FR" sz="2400" dirty="0">
              <a:solidFill>
                <a:srgbClr val="3DB6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BF465659-555D-4EB5-953B-8C8C7781C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cap="small" dirty="0" smtClean="0">
                <a:solidFill>
                  <a:srgbClr val="3E8FBC"/>
                </a:solidFill>
              </a:rPr>
              <a:t>Cultural </a:t>
            </a:r>
            <a:r>
              <a:rPr lang="fr-FR" cap="small" dirty="0" err="1" smtClean="0">
                <a:solidFill>
                  <a:srgbClr val="3E8FBC"/>
                </a:solidFill>
              </a:rPr>
              <a:t>heritage</a:t>
            </a:r>
            <a:r>
              <a:rPr lang="fr-FR" cap="small" dirty="0" smtClean="0">
                <a:solidFill>
                  <a:srgbClr val="3E8FBC"/>
                </a:solidFill>
              </a:rPr>
              <a:t> as a </a:t>
            </a:r>
            <a:r>
              <a:rPr lang="fr-FR" cap="small" dirty="0" err="1" smtClean="0">
                <a:solidFill>
                  <a:srgbClr val="3E8FBC"/>
                </a:solidFill>
              </a:rPr>
              <a:t>tool</a:t>
            </a:r>
            <a:r>
              <a:rPr lang="fr-FR" cap="small" dirty="0" smtClean="0">
                <a:solidFill>
                  <a:srgbClr val="3E8FBC"/>
                </a:solidFill>
              </a:rPr>
              <a:t> for local </a:t>
            </a:r>
            <a:r>
              <a:rPr lang="fr-FR" cap="small" dirty="0" err="1" smtClean="0">
                <a:solidFill>
                  <a:srgbClr val="3E8FBC"/>
                </a:solidFill>
              </a:rPr>
              <a:t>communities</a:t>
            </a:r>
            <a:r>
              <a:rPr lang="fr-FR" cap="small" dirty="0" smtClean="0">
                <a:solidFill>
                  <a:srgbClr val="3E8FBC"/>
                </a:solidFill>
              </a:rPr>
              <a:t> and </a:t>
            </a:r>
            <a:r>
              <a:rPr lang="fr-FR" cap="small" dirty="0" err="1" smtClean="0">
                <a:solidFill>
                  <a:srgbClr val="3E8FBC"/>
                </a:solidFill>
              </a:rPr>
              <a:t>different</a:t>
            </a:r>
            <a:r>
              <a:rPr lang="fr-FR" cap="small" dirty="0" smtClean="0">
                <a:solidFill>
                  <a:srgbClr val="3E8FBC"/>
                </a:solidFill>
              </a:rPr>
              <a:t> </a:t>
            </a:r>
            <a:r>
              <a:rPr lang="fr-FR" cap="small" dirty="0" err="1" smtClean="0">
                <a:solidFill>
                  <a:srgbClr val="3E8FBC"/>
                </a:solidFill>
              </a:rPr>
              <a:t>regions</a:t>
            </a:r>
            <a:r>
              <a:rPr lang="fr-FR" cap="small" dirty="0" smtClean="0">
                <a:solidFill>
                  <a:srgbClr val="3E8FBC"/>
                </a:solidFill>
              </a:rPr>
              <a:t> </a:t>
            </a:r>
            <a:r>
              <a:rPr lang="fr-FR" cap="small" dirty="0" err="1" smtClean="0">
                <a:solidFill>
                  <a:srgbClr val="3E8FBC"/>
                </a:solidFill>
              </a:rPr>
              <a:t>empowerment</a:t>
            </a:r>
            <a:endParaRPr lang="fr-FR" cap="small" dirty="0" smtClean="0">
              <a:solidFill>
                <a:srgbClr val="3E8FBC"/>
              </a:solidFill>
            </a:endParaRPr>
          </a:p>
          <a:p>
            <a:endParaRPr lang="fr-FR" cap="small" dirty="0" smtClean="0">
              <a:solidFill>
                <a:srgbClr val="3E8FBC"/>
              </a:solidFill>
            </a:endParaRPr>
          </a:p>
          <a:p>
            <a:r>
              <a:rPr lang="fr-FR" cap="small" dirty="0" smtClean="0">
                <a:solidFill>
                  <a:srgbClr val="3DB6A0"/>
                </a:solidFill>
              </a:rPr>
              <a:t>Intangible cultural </a:t>
            </a:r>
            <a:r>
              <a:rPr lang="fr-FR" cap="small" dirty="0" err="1" smtClean="0">
                <a:solidFill>
                  <a:srgbClr val="3DB6A0"/>
                </a:solidFill>
              </a:rPr>
              <a:t>heritage</a:t>
            </a:r>
            <a:r>
              <a:rPr lang="fr-FR" cap="small" dirty="0" smtClean="0">
                <a:solidFill>
                  <a:srgbClr val="3DB6A0"/>
                </a:solidFill>
              </a:rPr>
              <a:t> as a </a:t>
            </a:r>
            <a:r>
              <a:rPr lang="fr-FR" cap="small" dirty="0" err="1" smtClean="0">
                <a:solidFill>
                  <a:srgbClr val="3DB6A0"/>
                </a:solidFill>
              </a:rPr>
              <a:t>powerful</a:t>
            </a:r>
            <a:r>
              <a:rPr lang="fr-FR" cap="small" dirty="0" smtClean="0">
                <a:solidFill>
                  <a:srgbClr val="3DB6A0"/>
                </a:solidFill>
              </a:rPr>
              <a:t> </a:t>
            </a:r>
            <a:r>
              <a:rPr lang="fr-FR" cap="small" dirty="0" err="1" smtClean="0">
                <a:solidFill>
                  <a:srgbClr val="3DB6A0"/>
                </a:solidFill>
              </a:rPr>
              <a:t>element</a:t>
            </a:r>
            <a:r>
              <a:rPr lang="fr-FR" cap="small" dirty="0" smtClean="0">
                <a:solidFill>
                  <a:srgbClr val="3DB6A0"/>
                </a:solidFill>
              </a:rPr>
              <a:t> of socio-cultural </a:t>
            </a:r>
            <a:r>
              <a:rPr lang="fr-FR" cap="small" dirty="0" err="1" smtClean="0">
                <a:solidFill>
                  <a:srgbClr val="3DB6A0"/>
                </a:solidFill>
              </a:rPr>
              <a:t>mediation</a:t>
            </a:r>
            <a:r>
              <a:rPr lang="fr-FR" cap="small" dirty="0" smtClean="0">
                <a:solidFill>
                  <a:srgbClr val="3DB6A0"/>
                </a:solidFill>
              </a:rPr>
              <a:t> in </a:t>
            </a:r>
            <a:r>
              <a:rPr lang="fr-FR" cap="small" dirty="0" err="1" smtClean="0">
                <a:solidFill>
                  <a:srgbClr val="3DB6A0"/>
                </a:solidFill>
              </a:rPr>
              <a:t>development</a:t>
            </a:r>
            <a:r>
              <a:rPr lang="fr-FR" cap="small" dirty="0" smtClean="0">
                <a:solidFill>
                  <a:srgbClr val="3DB6A0"/>
                </a:solidFill>
              </a:rPr>
              <a:t> </a:t>
            </a:r>
            <a:r>
              <a:rPr lang="fr-FR" cap="small" dirty="0" err="1" smtClean="0">
                <a:solidFill>
                  <a:srgbClr val="3DB6A0"/>
                </a:solidFill>
              </a:rPr>
              <a:t>processes</a:t>
            </a:r>
            <a:endParaRPr lang="fr-FR" cap="small" dirty="0">
              <a:solidFill>
                <a:srgbClr val="3DB6A0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D4BE6FC7-361F-4493-9EFB-32F87BA2A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5984" y="2457766"/>
            <a:ext cx="3932237" cy="3811588"/>
          </a:xfrm>
        </p:spPr>
        <p:txBody>
          <a:bodyPr/>
          <a:lstStyle/>
          <a:p>
            <a:r>
              <a:rPr lang="fr-FR" dirty="0" smtClean="0"/>
              <a:t>. </a:t>
            </a:r>
            <a:r>
              <a:rPr lang="fr-FR" b="1" dirty="0" smtClean="0">
                <a:solidFill>
                  <a:srgbClr val="FF0000"/>
                </a:solidFill>
              </a:rPr>
              <a:t>GLOBAL SCALE CONVENTIONS </a:t>
            </a:r>
            <a:r>
              <a:rPr lang="fr-FR" dirty="0" smtClean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UNESCO ICH CONVENTION 2003</a:t>
            </a:r>
          </a:p>
          <a:p>
            <a:pPr marL="285750" indent="-285750">
              <a:buFontTx/>
              <a:buChar char="-"/>
            </a:pPr>
            <a:r>
              <a:rPr lang="fr-FR" dirty="0"/>
              <a:t>EUROPEAN LANDSCAPE CONVENTION </a:t>
            </a:r>
            <a:r>
              <a:rPr lang="fr-FR" dirty="0" smtClean="0"/>
              <a:t>2004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COUNCIL OF EUROPE FARO CONVENTION 2005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. </a:t>
            </a:r>
            <a:r>
              <a:rPr lang="fr-FR" b="1" dirty="0" smtClean="0">
                <a:solidFill>
                  <a:srgbClr val="FF0000"/>
                </a:solidFill>
              </a:rPr>
              <a:t>NATIONAL SCALE CONVENTIONS AND PROTOCOLS</a:t>
            </a:r>
          </a:p>
          <a:p>
            <a:r>
              <a:rPr lang="fr-FR" dirty="0" smtClean="0"/>
              <a:t>. </a:t>
            </a:r>
            <a:r>
              <a:rPr lang="fr-FR" b="1" dirty="0" smtClean="0">
                <a:solidFill>
                  <a:srgbClr val="FF0000"/>
                </a:solidFill>
              </a:rPr>
              <a:t>REGIONAL GOVERNANCE </a:t>
            </a:r>
            <a:r>
              <a:rPr lang="fr-FR" dirty="0" smtClean="0"/>
              <a:t>OF POLICIES INVESTING ON SAFEGUARD AND VALORISATION OF CULTURAL HERITAGE</a:t>
            </a:r>
          </a:p>
          <a:p>
            <a:pPr marL="285750" indent="-285750">
              <a:buFontTx/>
              <a:buChar char="-"/>
            </a:pPr>
            <a:endParaRPr lang="fr-FR" dirty="0" smtClean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6881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D21CB18-6C78-4774-8940-9AFCD21FA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323" y="820044"/>
            <a:ext cx="7317995" cy="109895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 value of cultural </a:t>
            </a:r>
            <a:r>
              <a:rPr lang="fr-FR" dirty="0" err="1" smtClean="0"/>
              <a:t>heritage</a:t>
            </a:r>
            <a:endParaRPr lang="fr-FR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85511" y="1883499"/>
            <a:ext cx="117755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.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FF0000"/>
                </a:solidFill>
              </a:rPr>
              <a:t>CULTURAL HERITAGE AS AN ECONOMIC ASSET</a:t>
            </a:r>
          </a:p>
          <a:p>
            <a:r>
              <a:rPr lang="it-IT" dirty="0" smtClean="0"/>
              <a:t>(TOURISM, CULTURAL MARKET VALUE,</a:t>
            </a:r>
          </a:p>
          <a:p>
            <a:r>
              <a:rPr lang="it-IT" dirty="0" smtClean="0"/>
              <a:t> ADDED VALUE FOR DIFFERENT KINDS OF PRODUCTS)</a:t>
            </a:r>
          </a:p>
          <a:p>
            <a:endParaRPr lang="it-IT" dirty="0" smtClean="0"/>
          </a:p>
          <a:p>
            <a:r>
              <a:rPr lang="it-IT" dirty="0"/>
              <a:t>. </a:t>
            </a:r>
            <a:r>
              <a:rPr lang="it-IT" dirty="0">
                <a:solidFill>
                  <a:srgbClr val="3DB6A0"/>
                </a:solidFill>
              </a:rPr>
              <a:t>CULTURAL HERITAGE AS A POWERFUL MEDIATOR IN DIASPORAS </a:t>
            </a:r>
            <a:r>
              <a:rPr lang="it-IT" dirty="0" smtClean="0">
                <a:solidFill>
                  <a:srgbClr val="3DB6A0"/>
                </a:solidFill>
              </a:rPr>
              <a:t>AND CULTURAL CONFLICT SITUATIONS </a:t>
            </a:r>
          </a:p>
          <a:p>
            <a:r>
              <a:rPr lang="it-IT" dirty="0" smtClean="0"/>
              <a:t>(FORM </a:t>
            </a:r>
            <a:r>
              <a:rPr lang="it-IT" dirty="0"/>
              <a:t>OF INCLUSION IN THE CULTURAL </a:t>
            </a:r>
            <a:r>
              <a:rPr lang="it-IT" dirty="0" smtClean="0"/>
              <a:t>AND </a:t>
            </a:r>
            <a:r>
              <a:rPr lang="it-IT" dirty="0"/>
              <a:t>SOCIAL SPACE OF THE HOSTING COUNTRY)</a:t>
            </a:r>
          </a:p>
          <a:p>
            <a:endParaRPr lang="it-IT" dirty="0" smtClean="0"/>
          </a:p>
          <a:p>
            <a:r>
              <a:rPr lang="it-IT" dirty="0" smtClean="0">
                <a:solidFill>
                  <a:srgbClr val="FF6600"/>
                </a:solidFill>
              </a:rPr>
              <a:t>. CULTURAL HERITAGE AS A RESOURCE FOR RESILIENCE </a:t>
            </a:r>
          </a:p>
          <a:p>
            <a:r>
              <a:rPr lang="it-IT" dirty="0" smtClean="0"/>
              <a:t>(AGAINST ABANDON, DISMISSING, LOSS, ISOLATION)</a:t>
            </a:r>
          </a:p>
          <a:p>
            <a:endParaRPr lang="it-IT" dirty="0" smtClean="0"/>
          </a:p>
          <a:p>
            <a:r>
              <a:rPr lang="it-IT" dirty="0" smtClean="0"/>
              <a:t>. </a:t>
            </a:r>
            <a:r>
              <a:rPr lang="it-IT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CULTURAL HERITAGE AS A CREATIVE ELEMENT </a:t>
            </a:r>
          </a:p>
          <a:p>
            <a:r>
              <a:rPr lang="it-IT" dirty="0" smtClean="0"/>
              <a:t>(FASHION, DESIGN, PERFORMANCES, CULTURAL INDUSTRY OFFER</a:t>
            </a:r>
            <a:r>
              <a:rPr lang="is-IS" dirty="0" smtClean="0"/>
              <a:t>…)</a:t>
            </a:r>
          </a:p>
          <a:p>
            <a:endParaRPr lang="is-IS" dirty="0"/>
          </a:p>
          <a:p>
            <a:r>
              <a:rPr lang="is-IS" dirty="0" smtClean="0">
                <a:solidFill>
                  <a:srgbClr val="0000FF"/>
                </a:solidFill>
              </a:rPr>
              <a:t>. CULTURAL HERITAGE AS A PARTICIPATORY ISSUE</a:t>
            </a:r>
          </a:p>
          <a:p>
            <a:r>
              <a:rPr lang="is-IS" dirty="0" smtClean="0"/>
              <a:t>(COMMUNITY-BASED CONSENT TO SAFEGUARD AND VALORIZATION POLICIES, PARTICIPATED INVENTORIES OF THE CULTURAL HERITAGE RESOURCES, COUNSULTATIONS ABOUT THE USES OF LOCAL MEMORIES, MAPS OF THE COMMUNITY, ..) 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15624" y="29820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1450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8A18A8D-0DDB-484F-AF2C-28346364AF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272" y="1297740"/>
            <a:ext cx="10900881" cy="745510"/>
          </a:xfrm>
        </p:spPr>
        <p:txBody>
          <a:bodyPr>
            <a:normAutofit/>
          </a:bodyPr>
          <a:lstStyle/>
          <a:p>
            <a:r>
              <a:rPr lang="fr-FR" sz="4400" dirty="0" smtClean="0">
                <a:solidFill>
                  <a:srgbClr val="0000FF"/>
                </a:solidFill>
              </a:rPr>
              <a:t>CASE-STUDIES OUTLINES</a:t>
            </a:r>
            <a:endParaRPr lang="fr-FR" sz="4400" dirty="0">
              <a:solidFill>
                <a:srgbClr val="0000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02A09773-DE1D-475B-9F38-48D0D9635C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7272" y="2167501"/>
            <a:ext cx="10900881" cy="3945623"/>
          </a:xfrm>
        </p:spPr>
        <p:txBody>
          <a:bodyPr>
            <a:normAutofit/>
          </a:bodyPr>
          <a:lstStyle/>
          <a:p>
            <a:pPr marL="277200" indent="-277200">
              <a:lnSpc>
                <a:spcPct val="100000"/>
              </a:lnSpc>
            </a:pPr>
            <a:endParaRPr lang="fr-FR" sz="2400" dirty="0" smtClean="0"/>
          </a:p>
          <a:p>
            <a:pPr marL="277200" indent="-277200">
              <a:lnSpc>
                <a:spcPct val="100000"/>
              </a:lnSpc>
            </a:pPr>
            <a:r>
              <a:rPr lang="fr-FR" sz="2400" dirty="0" smtClean="0">
                <a:solidFill>
                  <a:srgbClr val="FF0000"/>
                </a:solidFill>
              </a:rPr>
              <a:t>CULTURAL AND RURAL DEVELOPMENT AS A FORM OF COMMUNITY EMPOWERMENT (ALTO MOLISE, IS)</a:t>
            </a:r>
          </a:p>
          <a:p>
            <a:pPr marL="277200" indent="-277200">
              <a:lnSpc>
                <a:spcPct val="100000"/>
              </a:lnSpc>
            </a:pPr>
            <a:endParaRPr lang="fr-FR" sz="2400" dirty="0"/>
          </a:p>
          <a:p>
            <a:pPr marL="277200" indent="-277200">
              <a:lnSpc>
                <a:spcPct val="100000"/>
              </a:lnSpc>
            </a:pPr>
            <a:r>
              <a:rPr lang="fr-FR" sz="2400" dirty="0" smtClean="0">
                <a:solidFill>
                  <a:srgbClr val="3DB6A0"/>
                </a:solidFill>
              </a:rPr>
              <a:t>ENHANCING TERRITORIES AND LOCAL COMMUNITIES THROUGH A PARTICIPATORY PROCESS OF AN ECO-MUSEUM OF PASTORALISM (PONTEBERNARDO, CN)</a:t>
            </a:r>
          </a:p>
          <a:p>
            <a:pPr marL="277200" indent="-277200">
              <a:lnSpc>
                <a:spcPct val="100000"/>
              </a:lnSpc>
            </a:pPr>
            <a:endParaRPr lang="fr-FR" sz="2400" dirty="0"/>
          </a:p>
          <a:p>
            <a:pPr marL="277200" indent="-277200">
              <a:lnSpc>
                <a:spcPct val="100000"/>
              </a:lnSpc>
            </a:pPr>
            <a:r>
              <a:rPr lang="fr-FR" sz="2400" dirty="0">
                <a:solidFill>
                  <a:srgbClr val="FF6600"/>
                </a:solidFill>
              </a:rPr>
              <a:t>REVITALIZING </a:t>
            </a:r>
            <a:r>
              <a:rPr lang="fr-FR" sz="2400" dirty="0" smtClean="0">
                <a:solidFill>
                  <a:srgbClr val="FF6600"/>
                </a:solidFill>
              </a:rPr>
              <a:t>TRANSHUMANCE IN </a:t>
            </a:r>
            <a:r>
              <a:rPr lang="fr-FR" sz="2400" dirty="0">
                <a:solidFill>
                  <a:srgbClr val="FF6600"/>
                </a:solidFill>
              </a:rPr>
              <a:t>A POST-DISASTER CONTEXT AS A COMMUNITY REGENERATION DRIVER (</a:t>
            </a:r>
            <a:r>
              <a:rPr lang="fr-FR" sz="2400" dirty="0" smtClean="0">
                <a:solidFill>
                  <a:srgbClr val="FF6600"/>
                </a:solidFill>
              </a:rPr>
              <a:t>AMATRICE, RI)</a:t>
            </a:r>
          </a:p>
          <a:p>
            <a:pPr marL="277200" indent="-277200">
              <a:lnSpc>
                <a:spcPct val="100000"/>
              </a:lnSpc>
            </a:pPr>
            <a:endParaRPr lang="fr-FR" sz="2400" dirty="0"/>
          </a:p>
          <a:p>
            <a:pPr marL="277200" indent="-277200">
              <a:lnSpc>
                <a:spcPct val="100000"/>
              </a:lnSpc>
            </a:pPr>
            <a:endParaRPr lang="fr-FR" sz="2400" dirty="0"/>
          </a:p>
          <a:p>
            <a:pPr marL="277200" indent="-277200">
              <a:lnSpc>
                <a:spcPct val="100000"/>
              </a:lnSpc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1776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87704" y="1145877"/>
            <a:ext cx="8907694" cy="1159682"/>
          </a:xfrm>
        </p:spPr>
        <p:txBody>
          <a:bodyPr>
            <a:normAutofit fontScale="90000"/>
          </a:bodyPr>
          <a:lstStyle/>
          <a:p>
            <a:r>
              <a:rPr lang="it-IT" sz="4000" dirty="0" smtClean="0"/>
              <a:t>DEALING </a:t>
            </a:r>
            <a:r>
              <a:rPr lang="it-IT" sz="4000" dirty="0"/>
              <a:t> </a:t>
            </a:r>
            <a:r>
              <a:rPr lang="it-IT" sz="4000" dirty="0" smtClean="0"/>
              <a:t>WITH </a:t>
            </a:r>
            <a:br>
              <a:rPr lang="it-IT" sz="4000" dirty="0" smtClean="0"/>
            </a:br>
            <a:r>
              <a:rPr lang="it-IT" sz="4000" dirty="0" smtClean="0"/>
              <a:t>COMMUNITY-BASED POLICIES</a:t>
            </a:r>
            <a:endParaRPr lang="it-IT" sz="40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3"/>
          </p:nvPr>
        </p:nvSpPr>
        <p:spPr>
          <a:xfrm>
            <a:off x="496928" y="2388393"/>
            <a:ext cx="11277513" cy="3796507"/>
          </a:xfrm>
        </p:spPr>
        <p:txBody>
          <a:bodyPr>
            <a:normAutofit/>
          </a:bodyPr>
          <a:lstStyle/>
          <a:p>
            <a:pPr marL="342900" indent="-342900" algn="l">
              <a:buFontTx/>
              <a:buChar char="-"/>
            </a:pPr>
            <a:r>
              <a:rPr lang="it-IT" sz="2400" dirty="0" smtClean="0">
                <a:solidFill>
                  <a:srgbClr val="FF6600"/>
                </a:solidFill>
              </a:rPr>
              <a:t>DEEP LOCAL KNOWLEDGE: </a:t>
            </a:r>
            <a:r>
              <a:rPr lang="it-IT" sz="2400" dirty="0" smtClean="0"/>
              <a:t>CASE-STUDIES/EMBEDDED EXPERTISES</a:t>
            </a:r>
          </a:p>
          <a:p>
            <a:pPr marL="342900" indent="-342900" algn="l">
              <a:buFontTx/>
              <a:buChar char="-"/>
            </a:pPr>
            <a:r>
              <a:rPr lang="it-IT" sz="2400" dirty="0" smtClean="0">
                <a:solidFill>
                  <a:srgbClr val="3DB6A0"/>
                </a:solidFill>
              </a:rPr>
              <a:t>A CLEAR/SHARED IDEA OF DEVELOPMENT: </a:t>
            </a:r>
            <a:r>
              <a:rPr lang="it-IT" sz="2400" dirty="0" smtClean="0"/>
              <a:t>ECONOMIC SUSTAINABLE CONCERNS</a:t>
            </a:r>
          </a:p>
          <a:p>
            <a:pPr marL="342900" indent="-342900" algn="l">
              <a:buFontTx/>
              <a:buChar char="-"/>
            </a:pPr>
            <a:r>
              <a:rPr lang="it-IT" sz="2400" dirty="0" smtClean="0">
                <a:solidFill>
                  <a:srgbClr val="008000"/>
                </a:solidFill>
              </a:rPr>
              <a:t>ENVIRONMENTAL CONSTRAINTS: </a:t>
            </a:r>
            <a:r>
              <a:rPr lang="it-IT" sz="2400" dirty="0" smtClean="0"/>
              <a:t>ECO-LOGICAL AND CLIMATE CHANGE VIABLE VARIABLES</a:t>
            </a:r>
          </a:p>
          <a:p>
            <a:pPr marL="342900" indent="-342900" algn="l">
              <a:buFontTx/>
              <a:buChar char="-"/>
            </a:pPr>
            <a:r>
              <a:rPr lang="it-IT" sz="2400" dirty="0" smtClean="0">
                <a:solidFill>
                  <a:srgbClr val="FF0000"/>
                </a:solidFill>
              </a:rPr>
              <a:t>INCLUSIVENESS: </a:t>
            </a:r>
            <a:r>
              <a:rPr lang="it-IT" sz="2400" dirty="0" smtClean="0"/>
              <a:t>ETHIC AND CO-CREATED DECISION-MAKING PROCESS AMONG ALL THE SOCIAL COMPONENTS AND FACING ALL THE SOCIETAL PRESENT CHALLENGES</a:t>
            </a:r>
          </a:p>
          <a:p>
            <a:pPr marL="342900" indent="-342900" algn="l">
              <a:buFontTx/>
              <a:buChar char="-"/>
            </a:pPr>
            <a:r>
              <a:rPr lang="it-IT" sz="2400" dirty="0" smtClean="0">
                <a:solidFill>
                  <a:srgbClr val="0000FF"/>
                </a:solidFill>
              </a:rPr>
              <a:t>DEMOCRACY IS NOT A RHETORIC: </a:t>
            </a:r>
            <a:r>
              <a:rPr lang="it-IT" sz="2400" dirty="0" smtClean="0"/>
              <a:t>REALLY INVOLVING PEOPLE IN THE VERY GOVERNANCE OF THE INNOVATION AND TRANSFORMATION PROJECTS</a:t>
            </a:r>
          </a:p>
          <a:p>
            <a:pPr marL="342900" indent="-342900" algn="l">
              <a:buFontTx/>
              <a:buChar char="-"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74087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2ED98438-9F5B-4787-BEC7-70ED2F80C4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8921" y="3681061"/>
            <a:ext cx="9144000" cy="48055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fr-FR" sz="8000" b="1" u="sng" dirty="0">
                <a:solidFill>
                  <a:srgbClr val="4472C4"/>
                </a:solidFill>
                <a:hlinkClick r:id="rId2"/>
              </a:rPr>
              <a:t>http://cpmr.org/policy-work/cohesion/ai-nurecc</a:t>
            </a:r>
            <a:r>
              <a:rPr lang="fr-FR" sz="8000" b="1" u="sng" dirty="0" smtClean="0">
                <a:solidFill>
                  <a:srgbClr val="4472C4"/>
                </a:solidFill>
                <a:hlinkClick r:id="rId2"/>
              </a:rPr>
              <a:t>/</a:t>
            </a:r>
            <a:endParaRPr lang="fr-FR" sz="8000" b="1" u="sng" dirty="0" smtClean="0">
              <a:solidFill>
                <a:srgbClr val="4472C4"/>
              </a:solidFill>
            </a:endParaRPr>
          </a:p>
          <a:p>
            <a:pPr marL="0" indent="0" algn="ctr">
              <a:buNone/>
            </a:pPr>
            <a:endParaRPr lang="fr-FR" sz="8000" b="1" u="sng" dirty="0" smtClean="0">
              <a:solidFill>
                <a:srgbClr val="4472C4"/>
              </a:solidFill>
            </a:endParaRPr>
          </a:p>
          <a:p>
            <a:pPr marL="0" indent="0" algn="ctr">
              <a:buNone/>
            </a:pPr>
            <a:r>
              <a:rPr lang="it-IT" sz="8000" b="1" u="sng" dirty="0">
                <a:solidFill>
                  <a:srgbClr val="4472C4"/>
                </a:solidFill>
                <a:hlinkClick r:id="rId3"/>
              </a:rPr>
              <a:t>l</a:t>
            </a:r>
            <a:r>
              <a:rPr lang="fr-FR" sz="8000" b="1" u="sng" dirty="0" smtClean="0">
                <a:solidFill>
                  <a:srgbClr val="4472C4"/>
                </a:solidFill>
                <a:hlinkClick r:id="rId3"/>
              </a:rPr>
              <a:t>etizia.bindi@unimol.it</a:t>
            </a:r>
            <a:r>
              <a:rPr lang="fr-FR" sz="8000" b="1" u="sng" dirty="0" smtClean="0">
                <a:solidFill>
                  <a:srgbClr val="4472C4"/>
                </a:solidFill>
              </a:rPr>
              <a:t> </a:t>
            </a:r>
            <a:endParaRPr lang="fr-FR" sz="8000" b="1" dirty="0">
              <a:solidFill>
                <a:srgbClr val="4472C4"/>
              </a:solidFill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2F2696DD-70FC-43D2-8C07-268DAC9920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000" y="-11289"/>
            <a:ext cx="2880000" cy="1915200"/>
          </a:xfrm>
          <a:prstGeom prst="rect">
            <a:avLst/>
          </a:prstGeom>
        </p:spPr>
      </p:pic>
      <p:sp>
        <p:nvSpPr>
          <p:cNvPr id="13" name="TextBox 8">
            <a:extLst>
              <a:ext uri="{FF2B5EF4-FFF2-40B4-BE49-F238E27FC236}">
                <a16:creationId xmlns="" xmlns:a16="http://schemas.microsoft.com/office/drawing/2014/main" id="{4F93AE7D-1098-4E4E-B14F-D3AA208B5071}"/>
              </a:ext>
            </a:extLst>
          </p:cNvPr>
          <p:cNvSpPr txBox="1"/>
          <p:nvPr/>
        </p:nvSpPr>
        <p:spPr>
          <a:xfrm>
            <a:off x="3189852" y="2676987"/>
            <a:ext cx="4983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                </a:t>
            </a:r>
            <a:r>
              <a:rPr lang="en-GB" sz="4800" b="1" dirty="0">
                <a:solidFill>
                  <a:srgbClr val="002060"/>
                </a:solidFill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29629533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366</Words>
  <Application>Microsoft Macintosh PowerPoint</Application>
  <PresentationFormat>Personalizzato</PresentationFormat>
  <Paragraphs>45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8" baseType="lpstr">
      <vt:lpstr>Thème Office</vt:lpstr>
      <vt:lpstr>1_Thème Office</vt:lpstr>
      <vt:lpstr>AI-NURECC  Initiative  Letizia Bindi, Università degli Studi del Molise CULTURAL HERITAGE, LOCAL COMMUNITIES  AND PARTICIPATORY PROCESSES </vt:lpstr>
      <vt:lpstr>CULTURAL HERITAGE AND LOCAL EMPOWERMENT</vt:lpstr>
      <vt:lpstr>The value of cultural heritage</vt:lpstr>
      <vt:lpstr>CASE-STUDIES OUTLINES</vt:lpstr>
      <vt:lpstr>DEALING  WITH  COMMUNITY-BASED POLICIES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Hafida Michaud</dc:creator>
  <cp:lastModifiedBy>Letizia</cp:lastModifiedBy>
  <cp:revision>62</cp:revision>
  <dcterms:created xsi:type="dcterms:W3CDTF">2018-04-25T10:40:51Z</dcterms:created>
  <dcterms:modified xsi:type="dcterms:W3CDTF">2019-11-05T09:06:27Z</dcterms:modified>
</cp:coreProperties>
</file>